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7" r:id="rId1"/>
  </p:sldMasterIdLst>
  <p:notesMasterIdLst>
    <p:notesMasterId r:id="rId24"/>
  </p:notesMasterIdLst>
  <p:sldIdLst>
    <p:sldId id="256" r:id="rId2"/>
    <p:sldId id="258" r:id="rId3"/>
    <p:sldId id="293" r:id="rId4"/>
    <p:sldId id="263" r:id="rId5"/>
    <p:sldId id="294" r:id="rId6"/>
    <p:sldId id="295" r:id="rId7"/>
    <p:sldId id="266" r:id="rId8"/>
    <p:sldId id="296" r:id="rId9"/>
    <p:sldId id="297" r:id="rId10"/>
    <p:sldId id="298" r:id="rId11"/>
    <p:sldId id="299" r:id="rId12"/>
    <p:sldId id="300" r:id="rId13"/>
    <p:sldId id="301" r:id="rId14"/>
    <p:sldId id="259" r:id="rId15"/>
    <p:sldId id="260" r:id="rId16"/>
    <p:sldId id="262" r:id="rId17"/>
    <p:sldId id="264" r:id="rId18"/>
    <p:sldId id="292" r:id="rId19"/>
    <p:sldId id="290" r:id="rId20"/>
    <p:sldId id="291" r:id="rId21"/>
    <p:sldId id="267" r:id="rId22"/>
    <p:sldId id="268" r:id="rId23"/>
  </p:sldIdLst>
  <p:sldSz cx="9144000" cy="5143500" type="screen16x9"/>
  <p:notesSz cx="6858000" cy="9144000"/>
  <p:embeddedFontLst>
    <p:embeddedFont>
      <p:font typeface="NanumGothic" panose="020D0604000000000000" pitchFamily="34" charset="-127"/>
      <p:regular r:id="rId25"/>
      <p:bold r:id="rId26"/>
    </p:embeddedFont>
    <p:embeddedFont>
      <p:font typeface="Malgun Gothic" panose="020B0503020000020004" pitchFamily="34" charset="-127"/>
      <p:regular r:id="rId27"/>
      <p:bold r:id="rId28"/>
    </p:embeddedFont>
    <p:embeddedFont>
      <p:font typeface="Bebas Neue" panose="020B0606020202050201" pitchFamily="34" charset="0"/>
      <p:regular r:id="rId29"/>
    </p:embeddedFont>
    <p:embeddedFont>
      <p:font typeface="Cabin" pitchFamily="2" charset="0"/>
      <p:regular r:id="rId30"/>
      <p:bold r:id="rId31"/>
      <p:italic r:id="rId32"/>
      <p:boldItalic r:id="rId33"/>
    </p:embeddedFont>
    <p:embeddedFont>
      <p:font typeface="Days One" panose="02000505000000020004" pitchFamily="2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8A8954-684A-44E0-99DE-5D69BDEFB9FC}">
  <a:tblStyle styleId="{F68A8954-684A-44E0-99DE-5D69BDEFB9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15"/>
    <p:restoredTop sz="87183"/>
  </p:normalViewPr>
  <p:slideViewPr>
    <p:cSldViewPr snapToGrid="0" snapToObjects="1">
      <p:cViewPr varScale="1">
        <p:scale>
          <a:sx n="142" d="100"/>
          <a:sy n="142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ko-KR" altLang="en-US" dirty="0" err="1">
                <a:effectLst/>
              </a:rPr>
              <a:t>캡술</a:t>
            </a:r>
            <a:r>
              <a:rPr lang="ko-KR" altLang="en-US" dirty="0">
                <a:effectLst/>
              </a:rPr>
              <a:t> 내시경 학습용 이미지 </a:t>
            </a:r>
            <a:r>
              <a:rPr lang="ko-KR" altLang="en-US" dirty="0" err="1">
                <a:effectLst/>
              </a:rPr>
              <a:t>데이터셋을</a:t>
            </a:r>
            <a:r>
              <a:rPr lang="ko-KR" altLang="en-US" dirty="0">
                <a:effectLst/>
              </a:rPr>
              <a:t> 활용한 캡슐 내시경 </a:t>
            </a:r>
            <a:r>
              <a:rPr lang="ko-KR" altLang="en-US" dirty="0" err="1">
                <a:effectLst/>
              </a:rPr>
              <a:t>병변</a:t>
            </a:r>
            <a:r>
              <a:rPr lang="ko-KR" altLang="en-US" dirty="0">
                <a:effectLst/>
              </a:rPr>
              <a:t> 검출 </a:t>
            </a:r>
            <a:r>
              <a:rPr lang="en" altLang="ko-KR" dirty="0">
                <a:effectLst/>
              </a:rPr>
              <a:t>AI </a:t>
            </a:r>
            <a:r>
              <a:rPr lang="ko-KR" altLang="en-US" dirty="0">
                <a:effectLst/>
              </a:rPr>
              <a:t>개발</a:t>
            </a:r>
          </a:p>
          <a:p>
            <a:r>
              <a:rPr lang="en-US" altLang="ko-KR" dirty="0">
                <a:effectLst/>
              </a:rPr>
              <a:t>Object detection task</a:t>
            </a:r>
            <a:br>
              <a:rPr lang="ko-KR" altLang="en-US" dirty="0">
                <a:effectLst/>
              </a:rPr>
            </a:br>
            <a:endParaRPr lang="ko-KR" altLang="en-US" dirty="0">
              <a:effectLst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</a:t>
            </a:r>
            <a:r>
              <a:rPr lang="ko-KR" altLang="en-US" dirty="0"/>
              <a:t>의 작동 방식은 다음과 같습니다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Input</a:t>
            </a:r>
            <a:r>
              <a:rPr lang="ko-KR" altLang="en-US" dirty="0"/>
              <a:t>으로 들어온 이미지를 </a:t>
            </a:r>
            <a:r>
              <a:rPr lang="en-US" altLang="ko-KR" dirty="0"/>
              <a:t>s x s grid</a:t>
            </a:r>
            <a:r>
              <a:rPr lang="ko-KR" altLang="en-US" dirty="0"/>
              <a:t>로 분할한 후</a:t>
            </a:r>
            <a:r>
              <a:rPr lang="en-US" altLang="ko-KR" dirty="0"/>
              <a:t>, </a:t>
            </a:r>
            <a:r>
              <a:rPr lang="ko-KR" altLang="en-US" dirty="0"/>
              <a:t>각 </a:t>
            </a:r>
            <a:r>
              <a:rPr lang="en-US" altLang="ko-KR" dirty="0"/>
              <a:t>grid cell</a:t>
            </a:r>
            <a:r>
              <a:rPr lang="ko-KR" altLang="en-US" dirty="0"/>
              <a:t>마다 </a:t>
            </a:r>
            <a:r>
              <a:rPr lang="en-US" altLang="ko-KR" dirty="0"/>
              <a:t>bounding box</a:t>
            </a:r>
            <a:r>
              <a:rPr lang="ko-KR" altLang="en-US" dirty="0"/>
              <a:t>와 </a:t>
            </a:r>
            <a:r>
              <a:rPr lang="en-US" altLang="ko-KR" dirty="0"/>
              <a:t>confidence score</a:t>
            </a:r>
            <a:r>
              <a:rPr lang="ko-KR" altLang="en-US" dirty="0"/>
              <a:t>를 도출합니다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도출된 </a:t>
            </a:r>
            <a:r>
              <a:rPr lang="en-US" altLang="ko-KR" dirty="0"/>
              <a:t>bounding box </a:t>
            </a:r>
            <a:r>
              <a:rPr lang="ko-KR" altLang="en-US" dirty="0"/>
              <a:t>후보들을 기반으로 최종적으로 </a:t>
            </a:r>
            <a:r>
              <a:rPr lang="en-US" altLang="ko-KR" dirty="0"/>
              <a:t>object</a:t>
            </a:r>
            <a:r>
              <a:rPr lang="ko-KR" altLang="en-US" dirty="0"/>
              <a:t>의 </a:t>
            </a:r>
            <a:r>
              <a:rPr lang="en-US" altLang="ko-KR" dirty="0"/>
              <a:t>bounding box</a:t>
            </a:r>
            <a:r>
              <a:rPr lang="ko-KR" altLang="en-US" dirty="0"/>
              <a:t>를 예측합니다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우측의 이미지는 최근 가장 많이 사용되는 </a:t>
            </a:r>
            <a:r>
              <a:rPr lang="en-US" altLang="ko-KR" dirty="0"/>
              <a:t>yolov5</a:t>
            </a:r>
            <a:r>
              <a:rPr lang="ko-KR" altLang="en-US" dirty="0"/>
              <a:t>의 구조입니다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간략하게 살펴보면 </a:t>
            </a:r>
            <a:r>
              <a:rPr lang="en-US" altLang="ko-KR" dirty="0"/>
              <a:t>backbone</a:t>
            </a:r>
            <a:r>
              <a:rPr lang="ko-KR" altLang="en-US" dirty="0"/>
              <a:t>에서 이미지의 </a:t>
            </a:r>
            <a:r>
              <a:rPr lang="en-US" altLang="ko-KR" dirty="0"/>
              <a:t>feature map</a:t>
            </a:r>
            <a:r>
              <a:rPr lang="ko-KR" altLang="en-US" dirty="0"/>
              <a:t>을 추출하고</a:t>
            </a:r>
            <a:r>
              <a:rPr lang="en-US" altLang="ko-KR" dirty="0"/>
              <a:t>, head</a:t>
            </a:r>
            <a:r>
              <a:rPr lang="ko-KR" altLang="en-US" dirty="0"/>
              <a:t>에서 추출된 </a:t>
            </a:r>
            <a:r>
              <a:rPr lang="en-US" altLang="ko-KR" dirty="0"/>
              <a:t>feature map</a:t>
            </a:r>
            <a:r>
              <a:rPr lang="ko-KR" altLang="en-US" dirty="0"/>
              <a:t>을 바탕으로 물체의 위치를 찾는 구조입니다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287610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78067381a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78067381a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</a:t>
            </a:r>
            <a:r>
              <a:rPr lang="ko-KR" altLang="en-US" dirty="0"/>
              <a:t>에는 </a:t>
            </a:r>
            <a:r>
              <a:rPr lang="en-US" altLang="ko-KR" dirty="0"/>
              <a:t>v1</a:t>
            </a:r>
            <a:r>
              <a:rPr lang="ko-KR" altLang="en-US" dirty="0"/>
              <a:t>부터 최근에 나온 </a:t>
            </a:r>
            <a:r>
              <a:rPr lang="en-US" altLang="ko-KR" dirty="0"/>
              <a:t>v8</a:t>
            </a:r>
            <a:r>
              <a:rPr lang="ko-KR" altLang="en-US" dirty="0"/>
              <a:t>까지 다양한 버전이 존재합니다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프로젝트에서는 </a:t>
            </a:r>
            <a:r>
              <a:rPr lang="en-US" altLang="ko-KR" dirty="0"/>
              <a:t>D</a:t>
            </a:r>
            <a:r>
              <a:rPr lang="en-US" dirty="0"/>
              <a:t>etection </a:t>
            </a:r>
            <a:r>
              <a:rPr lang="ko-KR" altLang="en-US" dirty="0"/>
              <a:t>분야에서 많이 사용되는</a:t>
            </a:r>
            <a:r>
              <a:rPr lang="en-US" altLang="ko-KR" dirty="0"/>
              <a:t>, YOLOv5 </a:t>
            </a:r>
            <a:r>
              <a:rPr lang="ko-KR" altLang="en-US" dirty="0"/>
              <a:t>모델을 사용했습니다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YOLOv5 </a:t>
            </a:r>
            <a:r>
              <a:rPr lang="ko-KR" altLang="en-US" dirty="0"/>
              <a:t>모델은 </a:t>
            </a: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ko-KR" altLang="en-US" dirty="0"/>
              <a:t>기반으로 </a:t>
            </a:r>
            <a:r>
              <a:rPr lang="en-US" altLang="ko-KR" dirty="0"/>
              <a:t>implementation</a:t>
            </a:r>
            <a:r>
              <a:rPr lang="ko-KR" altLang="en-US" dirty="0"/>
              <a:t>이 간편할 뿐 아니라 </a:t>
            </a:r>
            <a:r>
              <a:rPr lang="en-US" altLang="ko-KR" dirty="0"/>
              <a:t>backbone</a:t>
            </a:r>
            <a:r>
              <a:rPr lang="ko-KR" altLang="en-US" dirty="0"/>
              <a:t>으로 </a:t>
            </a:r>
            <a:r>
              <a:rPr lang="en-US" altLang="ko-KR" dirty="0"/>
              <a:t>CSP-Darknet</a:t>
            </a:r>
            <a:r>
              <a:rPr lang="ko-KR" altLang="en-US" dirty="0"/>
              <a:t>을 사용하여 연산을 효율적으로 수행한다는 장점이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 이전 버전들과는 달리 </a:t>
            </a:r>
            <a:r>
              <a:rPr lang="en-US" altLang="ko-KR" dirty="0"/>
              <a:t>depth multiple</a:t>
            </a:r>
            <a:r>
              <a:rPr lang="ko-KR" altLang="en-US" dirty="0"/>
              <a:t>과 </a:t>
            </a:r>
            <a:r>
              <a:rPr lang="en-US" altLang="ko-KR" dirty="0"/>
              <a:t>width multiple </a:t>
            </a:r>
            <a:r>
              <a:rPr lang="ko-KR" altLang="en-US" dirty="0"/>
              <a:t>변수를 기준으로 </a:t>
            </a:r>
            <a:r>
              <a:rPr lang="en-US" altLang="ko-KR" dirty="0"/>
              <a:t>backbone</a:t>
            </a:r>
            <a:r>
              <a:rPr lang="ko-KR" altLang="en-US" dirty="0"/>
              <a:t>을 분류한다는 특징이 있습니다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62392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78067381a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78067381a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depth multiple</a:t>
            </a:r>
            <a:r>
              <a:rPr lang="ko-KR" altLang="en-US" dirty="0"/>
              <a:t>과 </a:t>
            </a:r>
            <a:r>
              <a:rPr lang="en-US" altLang="ko-KR" dirty="0"/>
              <a:t>width multiple</a:t>
            </a:r>
            <a:r>
              <a:rPr lang="ko-KR" altLang="en-US" dirty="0"/>
              <a:t>에</a:t>
            </a:r>
            <a:r>
              <a:rPr lang="en-US" altLang="ko-KR" dirty="0"/>
              <a:t> </a:t>
            </a:r>
            <a:r>
              <a:rPr lang="ko-KR" altLang="en-US" dirty="0"/>
              <a:t>따른 분류는 다음과 같습니다</a:t>
            </a:r>
            <a:r>
              <a:rPr lang="en-US" altLang="ko-KR" dirty="0"/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S, m, l, x</a:t>
            </a:r>
            <a:r>
              <a:rPr lang="ko-KR" altLang="en-US" dirty="0"/>
              <a:t>의 </a:t>
            </a:r>
            <a:r>
              <a:rPr lang="en-US" altLang="ko-KR" dirty="0"/>
              <a:t>4 </a:t>
            </a:r>
            <a:r>
              <a:rPr lang="ko-KR" altLang="en-US" dirty="0"/>
              <a:t>종류로 나뉘며</a:t>
            </a:r>
            <a:r>
              <a:rPr lang="en-US" altLang="ko-KR" dirty="0"/>
              <a:t>, S</a:t>
            </a:r>
            <a:r>
              <a:rPr lang="ko-KR" altLang="en-US" dirty="0"/>
              <a:t>가 </a:t>
            </a:r>
            <a:r>
              <a:rPr lang="en-US" altLang="ko-KR" dirty="0"/>
              <a:t>backbone</a:t>
            </a:r>
            <a:r>
              <a:rPr lang="ko-KR" altLang="en-US" dirty="0"/>
              <a:t>의 크기가 가장 작은 가벼운 모델이며</a:t>
            </a:r>
            <a:r>
              <a:rPr lang="en-US" altLang="ko-KR" dirty="0"/>
              <a:t>, x</a:t>
            </a:r>
            <a:r>
              <a:rPr lang="ko-KR" altLang="en-US" dirty="0"/>
              <a:t>가 가장 무거운 모델입니다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(Depth</a:t>
            </a:r>
            <a:r>
              <a:rPr lang="ko-KR" altLang="en-US" dirty="0"/>
              <a:t> </a:t>
            </a:r>
            <a:r>
              <a:rPr lang="en-US" altLang="ko-KR" dirty="0"/>
              <a:t>multiple, width multiple </a:t>
            </a:r>
            <a:r>
              <a:rPr lang="ko-KR" altLang="en-US" dirty="0"/>
              <a:t>하단부 설명 </a:t>
            </a:r>
            <a:r>
              <a:rPr lang="en-US" altLang="ko-KR" dirty="0"/>
              <a:t>– </a:t>
            </a:r>
            <a:r>
              <a:rPr lang="ko-KR" altLang="en-US" dirty="0"/>
              <a:t>시간 부족하면 생략하시면 될 것 같습니다</a:t>
            </a:r>
            <a:r>
              <a:rPr lang="en-US" altLang="ko-KR" dirty="0"/>
              <a:t>!)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이번 프로젝트에서는 </a:t>
            </a:r>
            <a:r>
              <a:rPr lang="en-US" altLang="ko-KR" dirty="0"/>
              <a:t>s</a:t>
            </a:r>
            <a:r>
              <a:rPr lang="ko-KR" altLang="en-US" dirty="0"/>
              <a:t>와 </a:t>
            </a:r>
            <a:r>
              <a:rPr lang="en-US" altLang="ko-KR" dirty="0"/>
              <a:t>l </a:t>
            </a:r>
            <a:r>
              <a:rPr lang="ko-KR" altLang="en-US" dirty="0"/>
              <a:t>모델을 활용하여 학습을 진행하였습니다</a:t>
            </a:r>
            <a:r>
              <a:rPr lang="en-US" altLang="ko-KR" dirty="0"/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78067381a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78067381a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다음과 같은 방식으로 </a:t>
            </a:r>
            <a:r>
              <a:rPr lang="en-US" altLang="ko-KR" dirty="0"/>
              <a:t>training </a:t>
            </a:r>
            <a:r>
              <a:rPr lang="ko-KR" altLang="en-US" dirty="0"/>
              <a:t>을 진행했으며</a:t>
            </a:r>
            <a:r>
              <a:rPr lang="en-US" altLang="ko-KR" dirty="0"/>
              <a:t>, </a:t>
            </a:r>
            <a:r>
              <a:rPr lang="ko-KR" altLang="en-US" dirty="0"/>
              <a:t>이에 따른 </a:t>
            </a:r>
            <a:r>
              <a:rPr lang="en-US" altLang="ko-KR" dirty="0"/>
              <a:t>detection </a:t>
            </a:r>
            <a:r>
              <a:rPr lang="ko-KR" altLang="en-US" dirty="0"/>
              <a:t>결과는 이후 앙상블 학습과 함께 살펴보도록 하겠습니다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04113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780255391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780255391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저희는 앙상블 방법으로 </a:t>
            </a:r>
            <a:r>
              <a:rPr lang="en-US" altLang="ko-KR" dirty="0"/>
              <a:t>WBF </a:t>
            </a:r>
            <a:r>
              <a:rPr lang="ko-KR" altLang="en-US" dirty="0"/>
              <a:t>방식을 선택하였습니다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일반적으로 </a:t>
            </a:r>
            <a:r>
              <a:rPr lang="en-US" altLang="ko-KR" dirty="0"/>
              <a:t>DL</a:t>
            </a:r>
            <a:r>
              <a:rPr lang="ko-KR" altLang="en-US" dirty="0"/>
              <a:t>에서 앙상블은 </a:t>
            </a:r>
            <a:r>
              <a:rPr lang="en-US" altLang="ko-KR" dirty="0"/>
              <a:t>Image feature</a:t>
            </a:r>
            <a:r>
              <a:rPr lang="ko-KR" altLang="en-US" dirty="0" err="1"/>
              <a:t>를</a:t>
            </a:r>
            <a:r>
              <a:rPr lang="ko-KR" altLang="en-US" dirty="0"/>
              <a:t> 뽑아서 </a:t>
            </a:r>
            <a:r>
              <a:rPr lang="en-US" altLang="ko-KR" dirty="0"/>
              <a:t>FFN</a:t>
            </a:r>
            <a:r>
              <a:rPr lang="ko-KR" altLang="en-US" dirty="0"/>
              <a:t>에 넣던지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prediction </a:t>
            </a:r>
            <a:r>
              <a:rPr lang="ko-KR" altLang="en-US" dirty="0"/>
              <a:t>값들의 평균 혹은 가중평균으로 계산합니다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하지만 저희는 성능의 극대화</a:t>
            </a:r>
            <a:r>
              <a:rPr lang="en-US" altLang="ko-KR" dirty="0"/>
              <a:t>,</a:t>
            </a:r>
            <a:r>
              <a:rPr lang="ko-KR" altLang="en-US" dirty="0"/>
              <a:t> 특히 </a:t>
            </a:r>
            <a:r>
              <a:rPr lang="en-US" altLang="ko-KR" dirty="0"/>
              <a:t>Object Detection</a:t>
            </a:r>
            <a:r>
              <a:rPr lang="ko-KR" altLang="en-US" dirty="0"/>
              <a:t>의 성능을 </a:t>
            </a:r>
            <a:r>
              <a:rPr lang="ko-KR" altLang="en-US" dirty="0" err="1"/>
              <a:t>높히기</a:t>
            </a:r>
            <a:r>
              <a:rPr lang="ko-KR" altLang="en-US" dirty="0"/>
              <a:t> 위하여 </a:t>
            </a:r>
            <a:r>
              <a:rPr lang="en-US" altLang="ko-KR" dirty="0"/>
              <a:t>WBF</a:t>
            </a:r>
            <a:r>
              <a:rPr lang="ko-KR" altLang="en-US" dirty="0" err="1"/>
              <a:t>를</a:t>
            </a:r>
            <a:r>
              <a:rPr lang="ko-KR" altLang="en-US" dirty="0"/>
              <a:t> 적용하여 그 성능을 </a:t>
            </a:r>
            <a:r>
              <a:rPr lang="ko-KR" altLang="en-US" dirty="0" err="1"/>
              <a:t>극대화시키고자</a:t>
            </a:r>
            <a:r>
              <a:rPr lang="ko-KR" altLang="en-US" dirty="0"/>
              <a:t> 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ore-KR" altLang="en-US" dirty="0"/>
              <a:t>일반적인</a:t>
            </a:r>
            <a:r>
              <a:rPr lang="ko-KR" altLang="en-US" dirty="0"/>
              <a:t> 앙상블에서는 </a:t>
            </a:r>
            <a:r>
              <a:rPr lang="en-US" altLang="ko-KR" dirty="0"/>
              <a:t>NMS</a:t>
            </a:r>
            <a:r>
              <a:rPr lang="ko-KR" altLang="en-US" dirty="0"/>
              <a:t>나 </a:t>
            </a:r>
            <a:r>
              <a:rPr lang="en-US" altLang="ko-KR" dirty="0"/>
              <a:t>Soft-NMS</a:t>
            </a:r>
            <a:r>
              <a:rPr lang="ko-KR" altLang="en-US" dirty="0" err="1"/>
              <a:t>를</a:t>
            </a:r>
            <a:r>
              <a:rPr lang="ko-KR" altLang="en-US" dirty="0"/>
              <a:t> 통하여 예측의 일부를 제거하고 </a:t>
            </a:r>
            <a:r>
              <a:rPr lang="en-US" altLang="ko-KR" dirty="0"/>
              <a:t>bounding box,</a:t>
            </a:r>
            <a:r>
              <a:rPr lang="ko-KR" altLang="en-US" dirty="0"/>
              <a:t> 즉 객체를 감지한 </a:t>
            </a:r>
            <a:r>
              <a:rPr lang="en-US" altLang="ko-KR" dirty="0"/>
              <a:t>box</a:t>
            </a:r>
            <a:r>
              <a:rPr lang="ko-KR" altLang="en-US" dirty="0" err="1"/>
              <a:t>를</a:t>
            </a:r>
            <a:r>
              <a:rPr lang="ko-KR" altLang="en-US" dirty="0"/>
              <a:t> 생성합니다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하지만 </a:t>
            </a:r>
            <a:r>
              <a:rPr lang="en-US" altLang="ko-KR" dirty="0"/>
              <a:t>WBF</a:t>
            </a:r>
            <a:r>
              <a:rPr lang="ko-KR" altLang="en-US" dirty="0"/>
              <a:t>는 각 모델에서 예측된 </a:t>
            </a:r>
            <a:r>
              <a:rPr lang="en-US" altLang="ko-KR" dirty="0"/>
              <a:t>Bounding Box</a:t>
            </a:r>
            <a:r>
              <a:rPr lang="ko-KR" altLang="en-US" dirty="0"/>
              <a:t> 정보들을 모두 활용하여 문제를 해결합니다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오른쪽 그림의 경우</a:t>
            </a:r>
            <a:r>
              <a:rPr lang="en-US" altLang="ko-KR" dirty="0"/>
              <a:t>,</a:t>
            </a:r>
            <a:r>
              <a:rPr lang="ko-KR" altLang="en-US" dirty="0"/>
              <a:t> 정답이 빨간 박스라고 </a:t>
            </a:r>
            <a:r>
              <a:rPr lang="ko-KR" altLang="en-US" dirty="0" err="1"/>
              <a:t>할때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NMS</a:t>
            </a:r>
            <a:r>
              <a:rPr lang="ko-KR" altLang="en-US" dirty="0" err="1"/>
              <a:t>를</a:t>
            </a:r>
            <a:r>
              <a:rPr lang="ko-KR" altLang="en-US" dirty="0"/>
              <a:t> 적용하게 되면 정답</a:t>
            </a:r>
            <a:r>
              <a:rPr lang="en-US" altLang="ko-KR" dirty="0"/>
              <a:t> box</a:t>
            </a:r>
            <a:r>
              <a:rPr lang="ko-KR" altLang="en-US" dirty="0"/>
              <a:t>와 가장 </a:t>
            </a:r>
            <a:r>
              <a:rPr lang="en-US" altLang="ko-KR" dirty="0" err="1"/>
              <a:t>IoU</a:t>
            </a:r>
            <a:r>
              <a:rPr lang="ko-KR" altLang="en-US" dirty="0"/>
              <a:t>가 높은 </a:t>
            </a:r>
            <a:r>
              <a:rPr lang="ko-KR" altLang="en-US" dirty="0" err="1"/>
              <a:t>예측값만을</a:t>
            </a:r>
            <a:r>
              <a:rPr lang="ko-KR" altLang="en-US" dirty="0"/>
              <a:t> 제외하고 나머지 정보를 모두 버립니다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하지만 </a:t>
            </a:r>
            <a:r>
              <a:rPr lang="en-US" altLang="ko-KR" dirty="0"/>
              <a:t>WBF</a:t>
            </a:r>
            <a:r>
              <a:rPr lang="ko-KR" altLang="en-US" dirty="0"/>
              <a:t>의 경우</a:t>
            </a:r>
            <a:r>
              <a:rPr lang="en-US" altLang="ko-KR" dirty="0"/>
              <a:t>,</a:t>
            </a:r>
            <a:r>
              <a:rPr lang="ko-KR" altLang="en-US" dirty="0"/>
              <a:t> 예측 값들을 </a:t>
            </a:r>
            <a:r>
              <a:rPr lang="ko-KR" altLang="en-US" dirty="0" err="1"/>
              <a:t>퓨전하여</a:t>
            </a:r>
            <a:r>
              <a:rPr lang="ko-KR" altLang="en-US" dirty="0"/>
              <a:t> 이에 대한 프레임 스코어를 계산하기 때문에 그림과 같이 </a:t>
            </a:r>
            <a:r>
              <a:rPr lang="en-US" altLang="ko-KR" dirty="0"/>
              <a:t>NMS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ko-KR" altLang="en-US" dirty="0" err="1"/>
              <a:t>적용할때보다</a:t>
            </a:r>
            <a:r>
              <a:rPr lang="ko-KR" altLang="en-US" dirty="0"/>
              <a:t> 훨씬 정답과 근사한 </a:t>
            </a:r>
            <a:r>
              <a:rPr lang="en-US" altLang="ko-KR" dirty="0"/>
              <a:t>bounding box</a:t>
            </a:r>
            <a:r>
              <a:rPr lang="ko-KR" altLang="en-US" dirty="0" err="1"/>
              <a:t>를</a:t>
            </a:r>
            <a:r>
              <a:rPr lang="ko-KR" altLang="en-US" dirty="0"/>
              <a:t> 얻을 수 </a:t>
            </a:r>
            <a:r>
              <a:rPr lang="ko-KR" altLang="en-US" dirty="0" err="1"/>
              <a:t>있게됩니다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각 모델이 부정확한 박스들을 예측할 때</a:t>
            </a:r>
            <a:r>
              <a:rPr lang="en-US" altLang="ko-KR" dirty="0"/>
              <a:t>,</a:t>
            </a:r>
            <a:r>
              <a:rPr lang="ko-KR" altLang="en-US" dirty="0"/>
              <a:t> 이것들을 한 곳으로 모아서 비교적 정확한 박스를 예측할 수 있다는 장점이 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17802553918_0_2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17802553918_0_2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인풋으로는 각 모델의 예측된 박스들</a:t>
            </a:r>
            <a:r>
              <a:rPr lang="en-US" altLang="ko-KR" dirty="0"/>
              <a:t>,</a:t>
            </a:r>
            <a:r>
              <a:rPr lang="ko-KR" altLang="en-US" dirty="0"/>
              <a:t> 그리고 </a:t>
            </a:r>
            <a:r>
              <a:rPr lang="en-US" altLang="ko-KR" dirty="0"/>
              <a:t>confidence score, </a:t>
            </a:r>
            <a:r>
              <a:rPr lang="ko-KR" altLang="en-US" dirty="0"/>
              <a:t>그리고 </a:t>
            </a:r>
            <a:r>
              <a:rPr lang="en-US" altLang="ko-KR" dirty="0"/>
              <a:t>label</a:t>
            </a:r>
            <a:r>
              <a:rPr lang="ko-KR" altLang="en-US" dirty="0"/>
              <a:t>이 들어가게 됩니다</a:t>
            </a:r>
            <a:r>
              <a:rPr lang="en-US" altLang="ko-KR" dirty="0"/>
              <a:t>.</a:t>
            </a:r>
            <a:r>
              <a:rPr lang="ko-KR" altLang="en-US" dirty="0"/>
              <a:t> 그리고 특정 모델에 더 가중치를 줄 수 있는 가중치 리스트가 들어가는데</a:t>
            </a:r>
            <a:r>
              <a:rPr lang="en-US" altLang="ko-KR" dirty="0"/>
              <a:t>,</a:t>
            </a:r>
            <a:r>
              <a:rPr lang="ko-KR" altLang="en-US" dirty="0"/>
              <a:t> 이것이 다른 </a:t>
            </a:r>
            <a:r>
              <a:rPr lang="ko-KR" altLang="en-US" dirty="0" err="1"/>
              <a:t>평균합보다의</a:t>
            </a:r>
            <a:r>
              <a:rPr lang="ko-KR" altLang="en-US" dirty="0"/>
              <a:t> 극명한 차이점입니다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en-US" altLang="ko-KR" dirty="0" err="1"/>
              <a:t>threhold</a:t>
            </a:r>
            <a:r>
              <a:rPr lang="ko-KR" altLang="en-US" dirty="0"/>
              <a:t>와 </a:t>
            </a:r>
            <a:r>
              <a:rPr lang="en-US" altLang="ko-KR" dirty="0"/>
              <a:t>skip threshold</a:t>
            </a:r>
            <a:r>
              <a:rPr lang="ko-KR" altLang="en-US" dirty="0"/>
              <a:t>가 각각 들어가서 </a:t>
            </a:r>
            <a:r>
              <a:rPr lang="en-US" altLang="ko-KR" dirty="0"/>
              <a:t>overlap</a:t>
            </a:r>
            <a:r>
              <a:rPr lang="ko-KR" altLang="en-US" dirty="0"/>
              <a:t>되는 </a:t>
            </a:r>
            <a:r>
              <a:rPr lang="en-US" altLang="ko-KR" dirty="0"/>
              <a:t>box</a:t>
            </a:r>
            <a:r>
              <a:rPr lang="ko-KR" altLang="en-US" dirty="0"/>
              <a:t> 중에 취할 </a:t>
            </a:r>
            <a:r>
              <a:rPr lang="en-US" altLang="ko-KR" dirty="0"/>
              <a:t>box</a:t>
            </a:r>
            <a:r>
              <a:rPr lang="ko-KR" altLang="en-US" dirty="0"/>
              <a:t>와 그렇지 않고 버릴 </a:t>
            </a:r>
            <a:r>
              <a:rPr lang="en-US" altLang="ko-KR" dirty="0"/>
              <a:t>box</a:t>
            </a:r>
            <a:r>
              <a:rPr lang="ko-KR" altLang="en-US" dirty="0" err="1"/>
              <a:t>를</a:t>
            </a:r>
            <a:r>
              <a:rPr lang="ko-KR" altLang="en-US" dirty="0"/>
              <a:t> 구분합니다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오른쪽 그림처럼 </a:t>
            </a:r>
            <a:r>
              <a:rPr lang="en-US" altLang="ko-KR" dirty="0"/>
              <a:t>multiple prediction</a:t>
            </a:r>
            <a:r>
              <a:rPr lang="ko-KR" altLang="en-US" dirty="0"/>
              <a:t>에 대한 </a:t>
            </a:r>
            <a:r>
              <a:rPr lang="en-US" altLang="ko-KR" dirty="0"/>
              <a:t>feature</a:t>
            </a:r>
            <a:r>
              <a:rPr lang="ko-KR" altLang="en-US" dirty="0"/>
              <a:t>들에 </a:t>
            </a:r>
            <a:r>
              <a:rPr lang="en-US" altLang="ko-KR" dirty="0" err="1"/>
              <a:t>wbf</a:t>
            </a:r>
            <a:r>
              <a:rPr lang="ko-KR" altLang="en-US" dirty="0" err="1"/>
              <a:t>를</a:t>
            </a:r>
            <a:r>
              <a:rPr lang="ko-KR" altLang="en-US" dirty="0"/>
              <a:t> 적용하여</a:t>
            </a:r>
            <a:r>
              <a:rPr lang="en-US" altLang="ko-KR" dirty="0"/>
              <a:t>,</a:t>
            </a:r>
            <a:r>
              <a:rPr lang="ko-KR" altLang="en-US" dirty="0"/>
              <a:t> 최종 </a:t>
            </a:r>
            <a:r>
              <a:rPr lang="en-US" altLang="ko-KR" dirty="0"/>
              <a:t>box list, confidence score</a:t>
            </a:r>
            <a:r>
              <a:rPr lang="ko-KR" altLang="en-US" dirty="0"/>
              <a:t> </a:t>
            </a:r>
            <a:r>
              <a:rPr lang="en-US" altLang="ko-KR" dirty="0"/>
              <a:t>list,</a:t>
            </a:r>
            <a:r>
              <a:rPr lang="ko-KR" altLang="en-US" dirty="0"/>
              <a:t> </a:t>
            </a:r>
            <a:r>
              <a:rPr lang="en-US" altLang="ko-KR" dirty="0"/>
              <a:t>final</a:t>
            </a:r>
            <a:r>
              <a:rPr lang="ko-KR" altLang="en-US" dirty="0"/>
              <a:t> </a:t>
            </a:r>
            <a:r>
              <a:rPr lang="en-US" altLang="ko-KR" dirty="0"/>
              <a:t>label</a:t>
            </a:r>
            <a:r>
              <a:rPr lang="ko-KR" altLang="en-US" dirty="0"/>
              <a:t> 리스트를 받을 수 있습니다</a:t>
            </a:r>
            <a:r>
              <a:rPr lang="en-US" altLang="ko-KR" dirty="0"/>
              <a:t>.</a:t>
            </a:r>
            <a:r>
              <a:rPr lang="ko-KR" altLang="en-US" dirty="0"/>
              <a:t> 이는 </a:t>
            </a:r>
            <a:r>
              <a:rPr lang="en-US" altLang="ko-KR" dirty="0" err="1"/>
              <a:t>iou</a:t>
            </a:r>
            <a:r>
              <a:rPr lang="en-US" altLang="ko-KR" dirty="0"/>
              <a:t> threshold</a:t>
            </a:r>
            <a:r>
              <a:rPr lang="ko-KR" altLang="en-US" dirty="0"/>
              <a:t>와 </a:t>
            </a:r>
            <a:r>
              <a:rPr lang="en-US" altLang="ko-KR" dirty="0"/>
              <a:t>skip threshold</a:t>
            </a:r>
            <a:r>
              <a:rPr lang="ko-KR" altLang="en-US" dirty="0"/>
              <a:t>의 조절로 그 출력 양을 조절할 수 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178067381a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178067381a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Wbf</a:t>
            </a:r>
            <a:r>
              <a:rPr lang="ko-KR" altLang="en-US" dirty="0"/>
              <a:t>의 알고리즘은 다음과 같습니다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첫째</a:t>
            </a:r>
            <a:r>
              <a:rPr lang="en-US" altLang="ko-KR" dirty="0"/>
              <a:t>,</a:t>
            </a:r>
            <a:r>
              <a:rPr lang="ko-KR" altLang="en-US" dirty="0"/>
              <a:t> 전처리를 진행하게 되는데요</a:t>
            </a:r>
            <a:endParaRPr lang="en-US" altLang="ko-KR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우선 각 모델에서 </a:t>
            </a:r>
            <a:r>
              <a:rPr lang="en-US" altLang="ko-KR" dirty="0"/>
              <a:t>NMS</a:t>
            </a:r>
            <a:r>
              <a:rPr lang="ko-KR" altLang="en-US" dirty="0"/>
              <a:t>가 적용된 </a:t>
            </a:r>
            <a:r>
              <a:rPr lang="en-US" altLang="ko-KR" dirty="0"/>
              <a:t>prediction</a:t>
            </a:r>
            <a:r>
              <a:rPr lang="ko-KR" altLang="en-US" dirty="0"/>
              <a:t>값이어야 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모델에 들어가기 전 각각 </a:t>
            </a:r>
            <a:r>
              <a:rPr lang="en-US" altLang="ko-KR" dirty="0"/>
              <a:t>Image</a:t>
            </a:r>
            <a:r>
              <a:rPr lang="ko-KR" altLang="en-US" dirty="0"/>
              <a:t> 사이즈로 </a:t>
            </a:r>
            <a:r>
              <a:rPr lang="en-US" altLang="ko-KR" dirty="0"/>
              <a:t>box</a:t>
            </a:r>
            <a:r>
              <a:rPr lang="ko-KR" altLang="en-US" dirty="0"/>
              <a:t>값을 나누어 주는 </a:t>
            </a:r>
            <a:r>
              <a:rPr lang="en-US" altLang="ko-KR" dirty="0"/>
              <a:t>Normalization</a:t>
            </a:r>
            <a:r>
              <a:rPr lang="ko-KR" altLang="en-US" dirty="0"/>
              <a:t>을 진행합니다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둘째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prefilter box</a:t>
            </a:r>
            <a:r>
              <a:rPr lang="ko-KR" altLang="en-US" dirty="0"/>
              <a:t>에 들어가서 </a:t>
            </a:r>
            <a:r>
              <a:rPr lang="en-US" altLang="ko-KR" dirty="0"/>
              <a:t>Fusion</a:t>
            </a:r>
            <a:r>
              <a:rPr lang="ko-KR" altLang="en-US" dirty="0"/>
              <a:t> 과정을 거치기 전에 다른 모델에서 나온 </a:t>
            </a:r>
            <a:r>
              <a:rPr lang="en-US" altLang="ko-KR" dirty="0"/>
              <a:t>bounding box</a:t>
            </a:r>
            <a:r>
              <a:rPr lang="ko-KR" altLang="en-US" dirty="0"/>
              <a:t>끼리 같은 </a:t>
            </a:r>
            <a:r>
              <a:rPr lang="en-US" altLang="ko-KR" dirty="0"/>
              <a:t>label</a:t>
            </a:r>
            <a:r>
              <a:rPr lang="ko-KR" altLang="en-US" dirty="0"/>
              <a:t>에 대해서 병합하는 과정을 거칩니다</a:t>
            </a:r>
            <a:r>
              <a:rPr lang="en-US" altLang="ko-KR" dirty="0"/>
              <a:t>.</a:t>
            </a:r>
            <a:r>
              <a:rPr lang="ko-KR" altLang="en-US" dirty="0"/>
              <a:t> 이때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skip threshold</a:t>
            </a:r>
            <a:r>
              <a:rPr lang="ko-KR" altLang="en-US" dirty="0"/>
              <a:t>보다 그 </a:t>
            </a:r>
            <a:r>
              <a:rPr lang="en-US" altLang="ko-KR" dirty="0" err="1"/>
              <a:t>iou</a:t>
            </a:r>
            <a:r>
              <a:rPr lang="ko-KR" altLang="en-US" dirty="0"/>
              <a:t>값이 낮으면 해당 </a:t>
            </a:r>
            <a:r>
              <a:rPr lang="en-US" altLang="ko-KR" dirty="0"/>
              <a:t>box</a:t>
            </a:r>
            <a:r>
              <a:rPr lang="ko-KR" altLang="en-US" dirty="0"/>
              <a:t>는 버립니다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다음으로 </a:t>
            </a:r>
            <a:r>
              <a:rPr lang="en-US" altLang="ko-KR" dirty="0" err="1"/>
              <a:t>Iou</a:t>
            </a:r>
            <a:r>
              <a:rPr lang="en-US" altLang="ko-KR" dirty="0"/>
              <a:t> </a:t>
            </a:r>
            <a:r>
              <a:rPr lang="ko-KR" altLang="en-US" dirty="0"/>
              <a:t>계산이 진행됩니다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 err="1"/>
              <a:t>Iou_threshold</a:t>
            </a:r>
            <a:r>
              <a:rPr lang="ko-KR" altLang="en-US" dirty="0"/>
              <a:t>보다 높은 </a:t>
            </a:r>
            <a:r>
              <a:rPr lang="en-US" altLang="ko-KR" dirty="0" err="1"/>
              <a:t>IoU</a:t>
            </a:r>
            <a:r>
              <a:rPr lang="ko-KR" altLang="en-US" dirty="0"/>
              <a:t> 박스들에 대해 </a:t>
            </a:r>
            <a:r>
              <a:rPr lang="en-US" altLang="ko-KR" dirty="0"/>
              <a:t>fusion</a:t>
            </a:r>
            <a:r>
              <a:rPr lang="ko-KR" altLang="en-US" dirty="0"/>
              <a:t>을 합니다</a:t>
            </a:r>
            <a:r>
              <a:rPr lang="en-US" altLang="ko-KR" dirty="0"/>
              <a:t>.</a:t>
            </a:r>
            <a:r>
              <a:rPr lang="ko-KR" altLang="en-US" dirty="0"/>
              <a:t> 이때</a:t>
            </a:r>
            <a:r>
              <a:rPr lang="en-US" altLang="ko-KR" dirty="0"/>
              <a:t>,</a:t>
            </a:r>
            <a:r>
              <a:rPr lang="ko-KR" altLang="en-US" dirty="0"/>
              <a:t> 해당 박스의 </a:t>
            </a:r>
            <a:r>
              <a:rPr lang="en-US" altLang="ko-KR" dirty="0"/>
              <a:t>confidence </a:t>
            </a:r>
            <a:r>
              <a:rPr lang="ko-KR" altLang="en-US" dirty="0"/>
              <a:t>스코어를 매기고 이를 </a:t>
            </a:r>
            <a:r>
              <a:rPr lang="en-US" altLang="ko-KR" dirty="0"/>
              <a:t>box</a:t>
            </a:r>
            <a:r>
              <a:rPr lang="ko-KR" altLang="en-US" dirty="0"/>
              <a:t>에 곱해줍니다</a:t>
            </a:r>
            <a:r>
              <a:rPr lang="en-US" altLang="ko-KR" dirty="0"/>
              <a:t>.</a:t>
            </a:r>
            <a:r>
              <a:rPr lang="ko-KR" altLang="en-US" dirty="0"/>
              <a:t> 그리고 평균값으로 조정된 융합 스코어로 이를 </a:t>
            </a:r>
            <a:r>
              <a:rPr lang="ko-KR" altLang="en-US" dirty="0" err="1"/>
              <a:t>나누어줍니다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마지막으로 각 가중치를 기반으로 </a:t>
            </a:r>
            <a:r>
              <a:rPr lang="en-US" altLang="ko-KR" dirty="0"/>
              <a:t>framing</a:t>
            </a:r>
            <a:r>
              <a:rPr lang="ko-KR" altLang="en-US" dirty="0"/>
              <a:t>을 진행합니다</a:t>
            </a:r>
            <a:r>
              <a:rPr lang="en-US" altLang="ko-KR" dirty="0"/>
              <a:t>.</a:t>
            </a:r>
            <a:r>
              <a:rPr lang="ko-KR" altLang="en-US" dirty="0"/>
              <a:t> 상기 그림에서 각 </a:t>
            </a:r>
            <a:r>
              <a:rPr lang="en-US" altLang="ko-KR" dirty="0"/>
              <a:t>bounding box</a:t>
            </a:r>
            <a:r>
              <a:rPr lang="ko-KR" altLang="en-US" dirty="0"/>
              <a:t> 좌표에 대하여 </a:t>
            </a:r>
            <a:r>
              <a:rPr lang="en-US" altLang="ko-KR" dirty="0"/>
              <a:t>weight</a:t>
            </a:r>
            <a:r>
              <a:rPr lang="ko-KR" altLang="en-US" dirty="0" err="1"/>
              <a:t>를</a:t>
            </a:r>
            <a:r>
              <a:rPr lang="ko-KR" altLang="en-US" dirty="0"/>
              <a:t> 곱해준 후</a:t>
            </a:r>
            <a:r>
              <a:rPr lang="en-US" altLang="ko-KR" dirty="0"/>
              <a:t>,</a:t>
            </a:r>
            <a:r>
              <a:rPr lang="ko-KR" altLang="en-US" dirty="0"/>
              <a:t> 이를 </a:t>
            </a:r>
            <a:r>
              <a:rPr lang="en-US" altLang="ko-KR" dirty="0"/>
              <a:t>weight</a:t>
            </a:r>
            <a:r>
              <a:rPr lang="ko-KR" altLang="en-US" dirty="0"/>
              <a:t>의 합으로 나누어 그 가중합을 </a:t>
            </a:r>
            <a:r>
              <a:rPr lang="ko-KR" altLang="en-US" dirty="0" err="1"/>
              <a:t>정규화시켜서</a:t>
            </a:r>
            <a:r>
              <a:rPr lang="ko-KR" altLang="en-US" dirty="0"/>
              <a:t> 최종 </a:t>
            </a:r>
            <a:r>
              <a:rPr lang="en-US" altLang="ko-KR" dirty="0"/>
              <a:t>bounding box</a:t>
            </a:r>
            <a:r>
              <a:rPr lang="ko-KR" altLang="en-US" dirty="0" err="1"/>
              <a:t>를</a:t>
            </a:r>
            <a:r>
              <a:rPr lang="ko-KR" altLang="en-US" dirty="0"/>
              <a:t> 생성합니다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그래서 저희는 이와 같이 </a:t>
            </a:r>
            <a:r>
              <a:rPr lang="en-US" altLang="ko-KR" dirty="0" err="1"/>
              <a:t>FsDet</a:t>
            </a:r>
            <a:r>
              <a:rPr lang="en-US" altLang="ko-KR" dirty="0"/>
              <a:t> </a:t>
            </a:r>
            <a:r>
              <a:rPr lang="ko-KR" altLang="en-US" dirty="0"/>
              <a:t>모델 </a:t>
            </a:r>
            <a:r>
              <a:rPr lang="ko-KR" altLang="en-US" dirty="0" err="1"/>
              <a:t>한개</a:t>
            </a:r>
            <a:r>
              <a:rPr lang="en-US" altLang="ko-KR" dirty="0"/>
              <a:t>,</a:t>
            </a:r>
            <a:r>
              <a:rPr lang="ko-KR" altLang="en-US" dirty="0"/>
              <a:t> 그리고 </a:t>
            </a:r>
            <a:r>
              <a:rPr lang="en-US" altLang="ko-KR" dirty="0"/>
              <a:t>yolo large </a:t>
            </a:r>
            <a:r>
              <a:rPr lang="ko-KR" altLang="en-US" dirty="0"/>
              <a:t>모델 </a:t>
            </a:r>
            <a:r>
              <a:rPr lang="en-US" altLang="ko-KR" dirty="0"/>
              <a:t>2</a:t>
            </a:r>
            <a:r>
              <a:rPr lang="ko-KR" altLang="en-US" dirty="0"/>
              <a:t>가지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yolo small </a:t>
            </a:r>
            <a:r>
              <a:rPr lang="ko-KR" altLang="en-US" dirty="0"/>
              <a:t>모델 </a:t>
            </a:r>
            <a:r>
              <a:rPr lang="en-US" altLang="ko-KR" dirty="0"/>
              <a:t>2</a:t>
            </a:r>
            <a:r>
              <a:rPr lang="ko-KR" altLang="en-US" dirty="0"/>
              <a:t>가지를 각각 이미지 사이즈 크기를 다르게 하여 학습한 모델 </a:t>
            </a:r>
            <a:r>
              <a:rPr lang="en-US" altLang="ko-KR" dirty="0"/>
              <a:t>5</a:t>
            </a:r>
            <a:r>
              <a:rPr lang="ko-KR" altLang="en-US" dirty="0"/>
              <a:t>개를 융합하였습니다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특히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yolov5 small </a:t>
            </a:r>
            <a:r>
              <a:rPr lang="ko-KR" altLang="en-US" dirty="0"/>
              <a:t>모델에 대해서는 </a:t>
            </a:r>
            <a:r>
              <a:rPr lang="en-US" altLang="ko-KR" dirty="0"/>
              <a:t>1</a:t>
            </a:r>
            <a:r>
              <a:rPr lang="ko-KR" altLang="en-US" dirty="0"/>
              <a:t>의 가중치를</a:t>
            </a:r>
            <a:r>
              <a:rPr lang="en-US" altLang="ko-KR" dirty="0"/>
              <a:t>,</a:t>
            </a:r>
            <a:r>
              <a:rPr lang="ko-KR" altLang="en-US" dirty="0"/>
              <a:t> 그 외 </a:t>
            </a:r>
            <a:r>
              <a:rPr lang="en-US" altLang="ko-KR" dirty="0"/>
              <a:t>large</a:t>
            </a:r>
            <a:r>
              <a:rPr lang="ko-KR" altLang="en-US" dirty="0"/>
              <a:t>모델과 </a:t>
            </a:r>
            <a:r>
              <a:rPr lang="en-US" altLang="ko-KR" dirty="0" err="1"/>
              <a:t>fsdet</a:t>
            </a:r>
            <a:r>
              <a:rPr lang="en-US" altLang="ko-KR" dirty="0"/>
              <a:t> </a:t>
            </a:r>
            <a:r>
              <a:rPr lang="ko-KR" altLang="en-US" dirty="0"/>
              <a:t>모델에 대해서는 가중치 </a:t>
            </a:r>
            <a:r>
              <a:rPr lang="en-US" altLang="ko-KR" dirty="0"/>
              <a:t>2</a:t>
            </a:r>
            <a:r>
              <a:rPr lang="ko-KR" altLang="en-US" dirty="0" err="1"/>
              <a:t>를</a:t>
            </a:r>
            <a:r>
              <a:rPr lang="ko-KR" altLang="en-US" dirty="0"/>
              <a:t> 주어서 학습 시 </a:t>
            </a:r>
            <a:r>
              <a:rPr lang="en-US" altLang="ko-KR" dirty="0"/>
              <a:t>validation</a:t>
            </a:r>
            <a:r>
              <a:rPr lang="ko-KR" altLang="en-US" dirty="0"/>
              <a:t> </a:t>
            </a:r>
            <a:r>
              <a:rPr lang="en-US" altLang="ko-KR" dirty="0"/>
              <a:t>score</a:t>
            </a:r>
            <a:r>
              <a:rPr lang="ko-KR" altLang="en-US" dirty="0"/>
              <a:t>가 더 뛰어난 모델에 가중치를 주었습니다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이를 위해 </a:t>
            </a:r>
            <a:r>
              <a:rPr lang="en-US" altLang="ko-KR" dirty="0"/>
              <a:t>ensemble boxes </a:t>
            </a:r>
            <a:r>
              <a:rPr lang="ko-KR" altLang="en-US" dirty="0"/>
              <a:t>패키지를 활용하여 작성하고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30000</a:t>
            </a:r>
            <a:r>
              <a:rPr lang="ko-KR" altLang="en-US" dirty="0"/>
              <a:t> </a:t>
            </a:r>
            <a:r>
              <a:rPr lang="en-US" altLang="ko-KR" dirty="0"/>
              <a:t>rows</a:t>
            </a:r>
            <a:r>
              <a:rPr lang="ko-KR" altLang="en-US" dirty="0"/>
              <a:t>로 행 수가 제한되어 있어서 </a:t>
            </a:r>
            <a:r>
              <a:rPr lang="en-US" altLang="ko-KR" dirty="0" err="1"/>
              <a:t>iou_threshold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0.53</a:t>
            </a:r>
            <a:r>
              <a:rPr lang="ko-KR" altLang="en-US" dirty="0" err="1"/>
              <a:t>으로</a:t>
            </a:r>
            <a:r>
              <a:rPr lang="ko-KR" altLang="en-US" dirty="0"/>
              <a:t> 설정하여 최대한 많은 </a:t>
            </a:r>
            <a:r>
              <a:rPr lang="en-US" altLang="ko-KR" dirty="0"/>
              <a:t>bounding box</a:t>
            </a:r>
            <a:r>
              <a:rPr lang="ko-KR" altLang="en-US" dirty="0" err="1"/>
              <a:t>를</a:t>
            </a:r>
            <a:r>
              <a:rPr lang="ko-KR" altLang="en-US" dirty="0"/>
              <a:t> 예측하여 제출하였습니다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약 </a:t>
            </a:r>
            <a:r>
              <a:rPr lang="en-US" altLang="ko-KR" dirty="0"/>
              <a:t>20800</a:t>
            </a:r>
            <a:r>
              <a:rPr lang="ko-KR" altLang="en-US" dirty="0"/>
              <a:t>개의 테스트 이미지에서 </a:t>
            </a:r>
            <a:r>
              <a:rPr lang="en-US" altLang="ko-KR" dirty="0"/>
              <a:t>29500</a:t>
            </a:r>
            <a:r>
              <a:rPr lang="ko-KR" altLang="en-US" dirty="0"/>
              <a:t>개의 </a:t>
            </a:r>
            <a:r>
              <a:rPr lang="en-US" altLang="ko-KR" dirty="0"/>
              <a:t>bounding box </a:t>
            </a:r>
            <a:r>
              <a:rPr lang="ko-KR" altLang="en-US" dirty="0"/>
              <a:t>예측</a:t>
            </a:r>
            <a:r>
              <a:rPr lang="en-US" altLang="ko-KR" dirty="0"/>
              <a:t>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5742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780255391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780255391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5042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17802553918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17802553918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50</a:t>
            </a:r>
            <a:r>
              <a:rPr lang="ko-KR" altLang="en-US" dirty="0"/>
              <a:t>기준으로 </a:t>
            </a:r>
            <a:r>
              <a:rPr lang="en-US" altLang="ko-KR" dirty="0"/>
              <a:t>public 0.71235, private 0.77001</a:t>
            </a:r>
            <a:r>
              <a:rPr lang="ko-KR" altLang="en-US" dirty="0"/>
              <a:t>의 점수로 </a:t>
            </a:r>
            <a:r>
              <a:rPr lang="en-US" altLang="ko-KR" dirty="0"/>
              <a:t>30</a:t>
            </a:r>
            <a:r>
              <a:rPr lang="ko-KR" altLang="en-US" dirty="0"/>
              <a:t>등을 달성하였으며</a:t>
            </a:r>
            <a:r>
              <a:rPr lang="en-US" altLang="ko-KR" dirty="0"/>
              <a:t>,</a:t>
            </a:r>
            <a:r>
              <a:rPr lang="ko-KR" altLang="en-US" dirty="0"/>
              <a:t> 이는 상위 </a:t>
            </a:r>
            <a:r>
              <a:rPr lang="en-US" altLang="ko-KR" dirty="0"/>
              <a:t>8%</a:t>
            </a:r>
            <a:r>
              <a:rPr lang="ko-KR" altLang="en-US" dirty="0"/>
              <a:t>에 해당하는 기록이었습니다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연습대회이긴 하나 팀원들 </a:t>
            </a:r>
            <a:r>
              <a:rPr lang="en-US" altLang="ko-KR" dirty="0" err="1"/>
              <a:t>gpu</a:t>
            </a:r>
            <a:r>
              <a:rPr lang="en-US" altLang="ko-KR" dirty="0"/>
              <a:t> </a:t>
            </a:r>
            <a:r>
              <a:rPr lang="ko-KR" altLang="en-US" dirty="0"/>
              <a:t>가용 문제가 있어 무료 </a:t>
            </a:r>
            <a:r>
              <a:rPr lang="en-US" altLang="ko-KR" dirty="0" err="1"/>
              <a:t>colab</a:t>
            </a:r>
            <a:r>
              <a:rPr lang="ko-KR" altLang="en-US" dirty="0" err="1"/>
              <a:t>으로만</a:t>
            </a:r>
            <a:r>
              <a:rPr lang="ko-KR" altLang="en-US" dirty="0"/>
              <a:t> 진행되었고</a:t>
            </a:r>
            <a:r>
              <a:rPr lang="en-US" altLang="ko-KR" dirty="0"/>
              <a:t>,</a:t>
            </a:r>
            <a:r>
              <a:rPr lang="ko-KR" altLang="en-US" dirty="0"/>
              <a:t> 특히 </a:t>
            </a:r>
            <a:r>
              <a:rPr lang="en-US" altLang="ko-KR" dirty="0"/>
              <a:t>cv </a:t>
            </a:r>
            <a:r>
              <a:rPr lang="ko-KR" altLang="en-US" dirty="0"/>
              <a:t>스터디 간 다루지 않은 </a:t>
            </a:r>
            <a:r>
              <a:rPr lang="en-US" altLang="ko-KR" dirty="0"/>
              <a:t>few shot model</a:t>
            </a:r>
            <a:r>
              <a:rPr lang="ko-KR" altLang="en-US" dirty="0"/>
              <a:t>과 </a:t>
            </a:r>
            <a:r>
              <a:rPr lang="en-US" altLang="ko-KR" dirty="0"/>
              <a:t>yolov5, </a:t>
            </a:r>
            <a:r>
              <a:rPr lang="ko-KR" altLang="en-US" dirty="0"/>
              <a:t>그리고 새로운 앙상블 기법을 같이 공부하면서 진행하였음에도 상위권 수준의 성과가 나왔다고 판단하고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코드공유에서 나온 상위권 모델들의 경우 최대 </a:t>
            </a:r>
            <a:r>
              <a:rPr lang="en-US" altLang="ko-KR" dirty="0"/>
              <a:t>12</a:t>
            </a:r>
            <a:r>
              <a:rPr lang="ko-KR" altLang="en-US" dirty="0"/>
              <a:t>개의 모델까지 </a:t>
            </a:r>
            <a:r>
              <a:rPr lang="ko-KR" altLang="en-US" dirty="0" err="1"/>
              <a:t>앙상블하여</a:t>
            </a:r>
            <a:r>
              <a:rPr lang="ko-KR" altLang="en-US" dirty="0"/>
              <a:t> 제출하여서</a:t>
            </a:r>
            <a:r>
              <a:rPr lang="en-US" altLang="ko-KR" dirty="0"/>
              <a:t>,</a:t>
            </a:r>
            <a:r>
              <a:rPr lang="ko-KR" altLang="en-US" dirty="0"/>
              <a:t> 저희도 더 많은 모델들과 앙상블이 되었다면 더 좋은 성능을 낼 수 있었을 것이라 판단됩니다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008456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178067381a4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178067381a4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상기 이미지는 </a:t>
            </a:r>
            <a:r>
              <a:rPr lang="en-US" altLang="ko-KR" dirty="0"/>
              <a:t>validation set</a:t>
            </a:r>
            <a:r>
              <a:rPr lang="ko-KR" altLang="en-US" dirty="0"/>
              <a:t>에 대한 </a:t>
            </a:r>
            <a:r>
              <a:rPr lang="ko-KR" altLang="en-US" dirty="0" err="1"/>
              <a:t>예측결과입니다</a:t>
            </a:r>
            <a:r>
              <a:rPr lang="en-US" altLang="ko-KR" dirty="0"/>
              <a:t>.</a:t>
            </a:r>
            <a:r>
              <a:rPr lang="ko-KR" altLang="en-US" dirty="0"/>
              <a:t> 잘 보이시지 않겠지만</a:t>
            </a:r>
            <a:r>
              <a:rPr lang="en-US" altLang="ko-KR" dirty="0"/>
              <a:t>,</a:t>
            </a:r>
            <a:r>
              <a:rPr lang="ko-KR" altLang="en-US" dirty="0"/>
              <a:t> 육안으로도 판별하기 어려운 질병들에 대하여 </a:t>
            </a:r>
            <a:r>
              <a:rPr lang="en-US" altLang="ko-KR" dirty="0"/>
              <a:t>bounding box</a:t>
            </a:r>
            <a:r>
              <a:rPr lang="ko-KR" altLang="en-US" dirty="0" err="1"/>
              <a:t>를</a:t>
            </a:r>
            <a:r>
              <a:rPr lang="ko-KR" altLang="en-US" dirty="0"/>
              <a:t> 잘 그려주고 있는 모습을 확인할 수 있었습니다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그리고 우측에는 저희 팀이 어떻게 역할배분을 하였는지</a:t>
            </a:r>
            <a:r>
              <a:rPr lang="en-US" altLang="ko-KR" dirty="0"/>
              <a:t>,</a:t>
            </a:r>
            <a:r>
              <a:rPr lang="ko-KR" altLang="en-US" dirty="0"/>
              <a:t> 그리고 이에 대한 해당 활동 내역들을 </a:t>
            </a:r>
            <a:r>
              <a:rPr lang="ko-KR" altLang="en-US" dirty="0" err="1"/>
              <a:t>적어두었습니다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178067381a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" name="Google Shape;876;g178067381a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감사합니다</a:t>
            </a:r>
            <a:r>
              <a:rPr lang="en-US" altLang="ko-KR" dirty="0"/>
              <a:t>,</a:t>
            </a:r>
            <a:r>
              <a:rPr lang="ko-KR" altLang="en-US" dirty="0"/>
              <a:t> 혹시 추가 </a:t>
            </a:r>
            <a:r>
              <a:rPr lang="ko-KR" altLang="en-US" dirty="0" err="1"/>
              <a:t>질문있으시면</a:t>
            </a:r>
            <a:r>
              <a:rPr lang="ko-KR" altLang="en-US" dirty="0"/>
              <a:t> 말씀해주시면 감사하겠습니다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780255391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780255391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78067381a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78067381a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저희 팀은 기존의 </a:t>
            </a:r>
            <a:r>
              <a:rPr lang="en-US" altLang="ko-KR" dirty="0"/>
              <a:t>CV</a:t>
            </a:r>
            <a:r>
              <a:rPr lang="ko-KR" altLang="en-US" dirty="0"/>
              <a:t>분반에서 배웠던 방식이 아닌 새로운 방식을 탐구하고자 하였고</a:t>
            </a:r>
            <a:r>
              <a:rPr lang="en-US" altLang="ko-KR" dirty="0"/>
              <a:t>,</a:t>
            </a:r>
            <a:r>
              <a:rPr lang="ko-KR" altLang="en-US" dirty="0"/>
              <a:t> 이에 주제로 선택된 대회의 데이터를 일정 부분만 사용하여 </a:t>
            </a:r>
            <a:r>
              <a:rPr lang="en-US" altLang="ko-KR" dirty="0"/>
              <a:t>Learning</a:t>
            </a:r>
            <a:r>
              <a:rPr lang="ko-KR" altLang="en-US" dirty="0"/>
              <a:t>시킬 수 있는</a:t>
            </a:r>
            <a:r>
              <a:rPr lang="en-US" altLang="ko-KR" dirty="0"/>
              <a:t> Few-Shot Learning</a:t>
            </a:r>
            <a:r>
              <a:rPr lang="ko-KR" altLang="en-US" dirty="0"/>
              <a:t>에 대해 탐구하고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Few-Shot Object Detection</a:t>
            </a:r>
            <a:r>
              <a:rPr lang="ko-KR" altLang="en-US" dirty="0"/>
              <a:t>을 통해 해결했습니다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Few-Shot Learning</a:t>
            </a:r>
            <a:r>
              <a:rPr lang="ko-KR" altLang="en-US" dirty="0"/>
              <a:t>에 대해 간단히 소개해드리겠습니다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기존의 </a:t>
            </a:r>
            <a:r>
              <a:rPr lang="en-US" altLang="ko-KR" dirty="0"/>
              <a:t>Supervised Learning</a:t>
            </a:r>
            <a:r>
              <a:rPr lang="ko-KR" altLang="en-US" dirty="0"/>
              <a:t>은 많은 </a:t>
            </a:r>
            <a:r>
              <a:rPr lang="en-US" altLang="ko-KR" dirty="0"/>
              <a:t>Labeled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 err="1"/>
              <a:t>를</a:t>
            </a:r>
            <a:r>
              <a:rPr lang="ko-KR" altLang="en-US" dirty="0"/>
              <a:t> 통해 좋은 결과를 내는 것을 기본으로 하였습니다</a:t>
            </a:r>
            <a:r>
              <a:rPr lang="en-US" altLang="ko-KR" dirty="0"/>
              <a:t>.</a:t>
            </a:r>
            <a:r>
              <a:rPr lang="ko-KR" altLang="en-US" dirty="0"/>
              <a:t> 하지만</a:t>
            </a:r>
            <a:r>
              <a:rPr lang="en-US" altLang="ko-KR" dirty="0"/>
              <a:t>,</a:t>
            </a:r>
            <a:r>
              <a:rPr lang="ko-KR" altLang="en-US" dirty="0"/>
              <a:t> 실제로 많은 </a:t>
            </a:r>
            <a:r>
              <a:rPr lang="en-US" altLang="ko-KR" dirty="0"/>
              <a:t>Labeled</a:t>
            </a:r>
            <a:r>
              <a:rPr lang="ko-KR" altLang="en-US" dirty="0"/>
              <a:t> </a:t>
            </a:r>
            <a:r>
              <a:rPr lang="en-US" altLang="ko-KR" dirty="0"/>
              <a:t>Data</a:t>
            </a:r>
            <a:r>
              <a:rPr lang="ko-KR" altLang="en-US" dirty="0" err="1"/>
              <a:t>를</a:t>
            </a:r>
            <a:r>
              <a:rPr lang="ko-KR" altLang="en-US" dirty="0"/>
              <a:t> 갖는다는 것은 많은 양의 시간과 비용을 들인다는 단점이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또한</a:t>
            </a:r>
            <a:r>
              <a:rPr lang="en-US" altLang="ko-KR" dirty="0"/>
              <a:t>,</a:t>
            </a:r>
            <a:r>
              <a:rPr lang="ko-KR" altLang="en-US" dirty="0"/>
              <a:t> 딥러닝 모델은 많은 </a:t>
            </a:r>
            <a:r>
              <a:rPr lang="en-US" altLang="ko-KR" dirty="0"/>
              <a:t>objects</a:t>
            </a:r>
            <a:r>
              <a:rPr lang="ko-KR" altLang="en-US" dirty="0"/>
              <a:t>에 대해 </a:t>
            </a:r>
            <a:r>
              <a:rPr lang="en-US" altLang="ko-KR" dirty="0" err="1"/>
              <a:t>Generalizaiton</a:t>
            </a:r>
            <a:r>
              <a:rPr lang="ko-KR" altLang="en-US" dirty="0"/>
              <a:t>이 잘 되어 있어야 좋은 모델로 평가할 수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이에 </a:t>
            </a:r>
            <a:r>
              <a:rPr lang="en-US" altLang="ko-KR" dirty="0"/>
              <a:t>Few-Shot Learning</a:t>
            </a:r>
            <a:r>
              <a:rPr lang="ko-KR" altLang="en-US" dirty="0"/>
              <a:t>은 기존의 </a:t>
            </a:r>
            <a:r>
              <a:rPr lang="en-US" altLang="ko-KR" dirty="0"/>
              <a:t>Supervised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과 다르게 </a:t>
            </a:r>
            <a:r>
              <a:rPr lang="en-US" altLang="ko-KR" dirty="0"/>
              <a:t>Data Collection, Labeling Cost, Generalization</a:t>
            </a:r>
            <a:r>
              <a:rPr lang="ko-KR" altLang="en-US" dirty="0"/>
              <a:t> </a:t>
            </a:r>
            <a:r>
              <a:rPr lang="en-US" altLang="ko-KR" dirty="0"/>
              <a:t>Ability</a:t>
            </a:r>
            <a:r>
              <a:rPr lang="ko-KR" altLang="en-US" dirty="0"/>
              <a:t>의 어려움에서 이점을 갖고 있습니다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Few-Shot Learning</a:t>
            </a:r>
            <a:r>
              <a:rPr lang="ko-KR" altLang="en-US" dirty="0"/>
              <a:t>은 매우 적은 </a:t>
            </a:r>
            <a:r>
              <a:rPr lang="en-US" altLang="ko-KR" dirty="0"/>
              <a:t>Samples</a:t>
            </a:r>
            <a:r>
              <a:rPr lang="ko-KR" altLang="en-US" dirty="0"/>
              <a:t>들을 기반으로 </a:t>
            </a:r>
            <a:r>
              <a:rPr lang="en-US" altLang="ko-KR" dirty="0"/>
              <a:t>Classification, Regression</a:t>
            </a:r>
            <a:r>
              <a:rPr lang="ko-KR" altLang="en-US" dirty="0"/>
              <a:t>을 진행하는 방식을 </a:t>
            </a:r>
            <a:r>
              <a:rPr lang="ko-KR" altLang="en-US" dirty="0" err="1"/>
              <a:t>일컫으며</a:t>
            </a:r>
            <a:r>
              <a:rPr lang="ko-KR" altLang="en-US" dirty="0"/>
              <a:t> 다음 페이지에서 더 나아가 </a:t>
            </a:r>
            <a:r>
              <a:rPr lang="ko-KR" altLang="en-US" dirty="0" err="1"/>
              <a:t>설명드리겠습니다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178067381a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178067381a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Few-Shot Learning</a:t>
            </a:r>
            <a:r>
              <a:rPr lang="ko-KR" altLang="en-US" dirty="0"/>
              <a:t>을 위해서는 총 </a:t>
            </a:r>
            <a:r>
              <a:rPr lang="en-US" altLang="ko-KR" dirty="0"/>
              <a:t>3</a:t>
            </a:r>
            <a:r>
              <a:rPr lang="ko-KR" altLang="en-US" dirty="0"/>
              <a:t>개의 </a:t>
            </a:r>
            <a:r>
              <a:rPr lang="en-US" altLang="ko-KR" dirty="0"/>
              <a:t>Data sets</a:t>
            </a:r>
            <a:r>
              <a:rPr lang="ko-KR" altLang="en-US" dirty="0" err="1"/>
              <a:t>를</a:t>
            </a:r>
            <a:r>
              <a:rPr lang="ko-KR" altLang="en-US" dirty="0"/>
              <a:t> 필요로 합니다</a:t>
            </a:r>
            <a:r>
              <a:rPr lang="en-US" altLang="ko-KR" dirty="0"/>
              <a:t>.</a:t>
            </a:r>
            <a:r>
              <a:rPr lang="ko-KR" altLang="en-US" dirty="0"/>
              <a:t> 이는 </a:t>
            </a:r>
            <a:r>
              <a:rPr lang="en-US" altLang="ko-KR" dirty="0"/>
              <a:t>Training</a:t>
            </a:r>
            <a:r>
              <a:rPr lang="ko-KR" altLang="en-US" dirty="0"/>
              <a:t> </a:t>
            </a:r>
            <a:r>
              <a:rPr lang="en-US" altLang="ko-KR" dirty="0"/>
              <a:t>Set,</a:t>
            </a:r>
            <a:r>
              <a:rPr lang="ko-KR" altLang="en-US" dirty="0"/>
              <a:t> </a:t>
            </a:r>
            <a:r>
              <a:rPr lang="en-US" altLang="ko-KR" dirty="0"/>
              <a:t>Support Set, Query Set</a:t>
            </a:r>
            <a:r>
              <a:rPr lang="ko-KR" altLang="en-US" dirty="0"/>
              <a:t>이 그 종류들인데요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Training Set</a:t>
            </a:r>
            <a:r>
              <a:rPr lang="ko-KR" altLang="en-US" dirty="0"/>
              <a:t>은 </a:t>
            </a:r>
            <a:r>
              <a:rPr lang="en-US" altLang="ko-KR" dirty="0"/>
              <a:t>base class</a:t>
            </a:r>
            <a:r>
              <a:rPr lang="ko-KR" altLang="en-US" dirty="0" err="1"/>
              <a:t>를</a:t>
            </a:r>
            <a:r>
              <a:rPr lang="ko-KR" altLang="en-US" dirty="0"/>
              <a:t> 학습하는데 사용하는 데이터이며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Training Set</a:t>
            </a:r>
            <a:r>
              <a:rPr lang="ko-KR" altLang="en-US" dirty="0"/>
              <a:t>은 </a:t>
            </a:r>
            <a:r>
              <a:rPr lang="en-US" altLang="ko-KR" dirty="0"/>
              <a:t>novel class</a:t>
            </a:r>
            <a:r>
              <a:rPr lang="ko-KR" altLang="en-US" dirty="0" err="1"/>
              <a:t>를</a:t>
            </a:r>
            <a:r>
              <a:rPr lang="ko-KR" altLang="en-US" dirty="0"/>
              <a:t> 학습하는데 사용하는 데이터입니다</a:t>
            </a:r>
            <a:r>
              <a:rPr lang="en-US" altLang="ko-KR" dirty="0"/>
              <a:t>.</a:t>
            </a:r>
            <a:r>
              <a:rPr lang="ko-KR" altLang="en-US" dirty="0"/>
              <a:t> 또한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Query Set</a:t>
            </a:r>
            <a:r>
              <a:rPr lang="ko-KR" altLang="en-US" dirty="0"/>
              <a:t>은 </a:t>
            </a:r>
            <a:r>
              <a:rPr lang="en-US" altLang="ko-KR" dirty="0"/>
              <a:t>novel class</a:t>
            </a:r>
            <a:r>
              <a:rPr lang="ko-KR" altLang="en-US" dirty="0" err="1"/>
              <a:t>를</a:t>
            </a:r>
            <a:r>
              <a:rPr lang="ko-KR" altLang="en-US" dirty="0"/>
              <a:t> </a:t>
            </a:r>
            <a:r>
              <a:rPr lang="en-US" altLang="ko-KR" dirty="0"/>
              <a:t>test</a:t>
            </a:r>
            <a:r>
              <a:rPr lang="ko-KR" altLang="en-US" dirty="0"/>
              <a:t>하는 데이터입니다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이에 </a:t>
            </a:r>
            <a:r>
              <a:rPr lang="en-US" altLang="ko-KR" dirty="0"/>
              <a:t>Query image</a:t>
            </a:r>
            <a:r>
              <a:rPr lang="ko-KR" altLang="en-US" dirty="0"/>
              <a:t>가 </a:t>
            </a:r>
            <a:r>
              <a:rPr lang="en-US" altLang="ko-KR" dirty="0"/>
              <a:t>model</a:t>
            </a:r>
            <a:r>
              <a:rPr lang="ko-KR" altLang="en-US" dirty="0"/>
              <a:t>에 들어오면</a:t>
            </a:r>
            <a:r>
              <a:rPr lang="en-US" altLang="ko-KR" dirty="0"/>
              <a:t>,</a:t>
            </a:r>
            <a:r>
              <a:rPr lang="ko-KR" altLang="en-US" dirty="0"/>
              <a:t> 어떠한 </a:t>
            </a:r>
            <a:r>
              <a:rPr lang="en-US" altLang="ko-KR" dirty="0"/>
              <a:t>Support</a:t>
            </a:r>
            <a:r>
              <a:rPr lang="ko-KR" altLang="en-US" dirty="0"/>
              <a:t> </a:t>
            </a:r>
            <a:r>
              <a:rPr lang="en-US" altLang="ko-KR" dirty="0"/>
              <a:t>image</a:t>
            </a:r>
            <a:r>
              <a:rPr lang="ko-KR" altLang="en-US" dirty="0"/>
              <a:t>가 </a:t>
            </a:r>
            <a:r>
              <a:rPr lang="en-US" altLang="ko-KR" dirty="0"/>
              <a:t>query image</a:t>
            </a:r>
            <a:r>
              <a:rPr lang="ko-KR" altLang="en-US" dirty="0"/>
              <a:t>와 같은 </a:t>
            </a:r>
            <a:r>
              <a:rPr lang="en-US" altLang="ko-KR" dirty="0"/>
              <a:t>category</a:t>
            </a:r>
            <a:r>
              <a:rPr lang="ko-KR" altLang="en-US" dirty="0"/>
              <a:t>에 속하는지에 대해 판단하는 과정을 거치는 것이 </a:t>
            </a:r>
            <a:r>
              <a:rPr lang="en-US" altLang="ko-KR" dirty="0"/>
              <a:t>Few-Shot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의 </a:t>
            </a:r>
            <a:r>
              <a:rPr lang="en-US" altLang="ko-KR" dirty="0"/>
              <a:t>baseline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</a:t>
            </a:r>
            <a:r>
              <a:rPr lang="en-US" altLang="ko-KR" dirty="0"/>
              <a:t>Few-Shot Learning</a:t>
            </a:r>
            <a:r>
              <a:rPr lang="ko-KR" altLang="en-US" dirty="0"/>
              <a:t>을 기반으로 </a:t>
            </a:r>
            <a:r>
              <a:rPr lang="en-US" altLang="ko-KR" dirty="0"/>
              <a:t>Object</a:t>
            </a:r>
            <a:r>
              <a:rPr lang="ko-KR" altLang="en-US" dirty="0"/>
              <a:t> </a:t>
            </a:r>
            <a:r>
              <a:rPr lang="en-US" altLang="ko-KR" dirty="0"/>
              <a:t>Detection Task</a:t>
            </a:r>
            <a:r>
              <a:rPr lang="ko-KR" altLang="en-US" dirty="0" err="1"/>
              <a:t>를</a:t>
            </a:r>
            <a:r>
              <a:rPr lang="ko-KR" altLang="en-US" dirty="0"/>
              <a:t> 진행하는 것이 </a:t>
            </a:r>
            <a:r>
              <a:rPr lang="en-US" altLang="ko-KR" dirty="0"/>
              <a:t>Few-Shot Object Detection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en-US" altLang="ko-KR" dirty="0"/>
              <a:t>FSOD</a:t>
            </a:r>
            <a:r>
              <a:rPr lang="ko-KR" altLang="en-US" dirty="0"/>
              <a:t>에 관련된 연구가 많이 진행되지는 않았지만</a:t>
            </a:r>
            <a:r>
              <a:rPr lang="en-US" altLang="ko-KR" dirty="0"/>
              <a:t>,</a:t>
            </a:r>
            <a:r>
              <a:rPr lang="ko-KR" altLang="en-US" dirty="0"/>
              <a:t> 그 중 하나인 </a:t>
            </a:r>
            <a:r>
              <a:rPr lang="en-US" altLang="ko-KR" dirty="0" err="1"/>
              <a:t>FsDet</a:t>
            </a:r>
            <a:r>
              <a:rPr lang="ko-KR" altLang="en-US" dirty="0"/>
              <a:t>이라는 모델에 관해서</a:t>
            </a:r>
            <a:br>
              <a:rPr lang="en-US" altLang="ko-KR" dirty="0"/>
            </a:br>
            <a:r>
              <a:rPr lang="ko-KR" altLang="en-US" dirty="0"/>
              <a:t>저희의 </a:t>
            </a:r>
            <a:r>
              <a:rPr lang="en-US" altLang="ko-KR" dirty="0"/>
              <a:t>Task</a:t>
            </a:r>
            <a:r>
              <a:rPr lang="ko-KR" altLang="en-US" dirty="0" err="1"/>
              <a:t>를</a:t>
            </a:r>
            <a:r>
              <a:rPr lang="ko-KR" altLang="en-US" dirty="0"/>
              <a:t> 진행하였습니다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1305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FsDet</a:t>
            </a:r>
            <a:r>
              <a:rPr lang="ko-KR" altLang="en-US" dirty="0"/>
              <a:t>은 </a:t>
            </a:r>
            <a:r>
              <a:rPr lang="en-US" altLang="ko-KR" dirty="0"/>
              <a:t>Model</a:t>
            </a:r>
            <a:r>
              <a:rPr lang="ko-KR" altLang="en-US" dirty="0"/>
              <a:t> </a:t>
            </a:r>
            <a:r>
              <a:rPr lang="en-US" altLang="ko-KR" dirty="0"/>
              <a:t>based</a:t>
            </a:r>
            <a:r>
              <a:rPr lang="ko-KR" altLang="en-US" dirty="0"/>
              <a:t> </a:t>
            </a:r>
            <a:r>
              <a:rPr lang="en-US" altLang="ko-KR" dirty="0"/>
              <a:t>approach</a:t>
            </a:r>
            <a:r>
              <a:rPr lang="ko-KR" altLang="en-US" dirty="0"/>
              <a:t> 중 </a:t>
            </a:r>
            <a:r>
              <a:rPr lang="en-US" altLang="ko-KR" dirty="0"/>
              <a:t>Transfer Learning</a:t>
            </a:r>
            <a:r>
              <a:rPr lang="ko-KR" altLang="en-US" dirty="0"/>
              <a:t>을 사용하는 모델입니다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Model</a:t>
            </a:r>
            <a:r>
              <a:rPr lang="ko-KR" altLang="en-US" dirty="0"/>
              <a:t> </a:t>
            </a:r>
            <a:r>
              <a:rPr lang="en-US" altLang="ko-KR" dirty="0"/>
              <a:t>based</a:t>
            </a:r>
            <a:r>
              <a:rPr lang="ko-KR" altLang="en-US" dirty="0"/>
              <a:t> </a:t>
            </a:r>
            <a:r>
              <a:rPr lang="en-US" altLang="ko-KR" dirty="0"/>
              <a:t>approach</a:t>
            </a:r>
            <a:r>
              <a:rPr lang="ko-KR" altLang="en-US" dirty="0"/>
              <a:t>는 </a:t>
            </a:r>
            <a:r>
              <a:rPr lang="en-US" altLang="ko-KR" dirty="0"/>
              <a:t>Data-driven approach</a:t>
            </a:r>
            <a:r>
              <a:rPr lang="ko-KR" altLang="en-US" dirty="0"/>
              <a:t>와는 다르게 </a:t>
            </a:r>
            <a:r>
              <a:rPr lang="en-US" altLang="ko-KR" dirty="0"/>
              <a:t>feature</a:t>
            </a:r>
            <a:r>
              <a:rPr lang="ko-KR" altLang="en-US" dirty="0"/>
              <a:t> </a:t>
            </a:r>
            <a:r>
              <a:rPr lang="en-US" altLang="ko-KR" dirty="0"/>
              <a:t>vectors</a:t>
            </a:r>
            <a:r>
              <a:rPr lang="ko-KR" altLang="en-US" dirty="0"/>
              <a:t> 사이의 </a:t>
            </a:r>
            <a:r>
              <a:rPr lang="en-US" altLang="ko-KR" dirty="0"/>
              <a:t>similarity</a:t>
            </a:r>
            <a:r>
              <a:rPr lang="ko-KR" altLang="en-US" dirty="0" err="1"/>
              <a:t>를</a:t>
            </a:r>
            <a:r>
              <a:rPr lang="ko-KR" altLang="en-US" dirty="0"/>
              <a:t> 계산하며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small data</a:t>
            </a:r>
            <a:r>
              <a:rPr lang="ko-KR" altLang="en-US" dirty="0"/>
              <a:t> </a:t>
            </a:r>
            <a:r>
              <a:rPr lang="en-US" altLang="ko-KR" dirty="0"/>
              <a:t>regularization</a:t>
            </a:r>
            <a:r>
              <a:rPr lang="ko-KR" altLang="en-US" dirty="0"/>
              <a:t>을 진행합니다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</a:t>
            </a:r>
            <a:r>
              <a:rPr lang="en-US" altLang="ko-KR" dirty="0"/>
              <a:t>model based approach</a:t>
            </a:r>
            <a:r>
              <a:rPr lang="ko-KR" altLang="en-US" dirty="0"/>
              <a:t>에서 </a:t>
            </a:r>
            <a:r>
              <a:rPr lang="en-US" altLang="ko-KR" dirty="0"/>
              <a:t>novel class</a:t>
            </a:r>
            <a:r>
              <a:rPr lang="ko-KR" altLang="en-US" dirty="0" err="1"/>
              <a:t>를</a:t>
            </a:r>
            <a:r>
              <a:rPr lang="ko-KR" altLang="en-US" dirty="0"/>
              <a:t> 예측하기 위해 사용되는 </a:t>
            </a:r>
            <a:r>
              <a:rPr lang="en-US" altLang="ko-KR" dirty="0"/>
              <a:t>learning methods</a:t>
            </a:r>
            <a:r>
              <a:rPr lang="ko-KR" altLang="en-US" dirty="0"/>
              <a:t>는 </a:t>
            </a:r>
            <a:r>
              <a:rPr lang="en-US" altLang="ko-KR" dirty="0"/>
              <a:t>transfer learning, meta learning</a:t>
            </a:r>
            <a:r>
              <a:rPr lang="ko-KR" altLang="en-US" dirty="0"/>
              <a:t>이 존재합니다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 중 </a:t>
            </a:r>
            <a:r>
              <a:rPr lang="en-US" altLang="ko-KR" dirty="0"/>
              <a:t>Transfer</a:t>
            </a:r>
            <a:r>
              <a:rPr lang="ko-KR" altLang="en-US" dirty="0"/>
              <a:t> </a:t>
            </a:r>
            <a:r>
              <a:rPr lang="en-US" altLang="ko-KR" dirty="0"/>
              <a:t>Learning</a:t>
            </a:r>
            <a:r>
              <a:rPr lang="ko-KR" altLang="en-US" dirty="0"/>
              <a:t>은 </a:t>
            </a:r>
            <a:r>
              <a:rPr lang="en-US" altLang="ko-KR" dirty="0"/>
              <a:t>base</a:t>
            </a:r>
            <a:r>
              <a:rPr lang="ko-KR" altLang="en-US" dirty="0"/>
              <a:t> </a:t>
            </a:r>
            <a:r>
              <a:rPr lang="en-US" altLang="ko-KR" dirty="0"/>
              <a:t>classes</a:t>
            </a:r>
            <a:r>
              <a:rPr lang="ko-KR" altLang="en-US" dirty="0" err="1"/>
              <a:t>를</a:t>
            </a:r>
            <a:r>
              <a:rPr lang="ko-KR" altLang="en-US" dirty="0"/>
              <a:t> 학습한 후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novel</a:t>
            </a:r>
            <a:r>
              <a:rPr lang="ko-KR" altLang="en-US" dirty="0"/>
              <a:t> </a:t>
            </a:r>
            <a:r>
              <a:rPr lang="en-US" altLang="ko-KR" dirty="0"/>
              <a:t>class</a:t>
            </a:r>
            <a:r>
              <a:rPr lang="ko-KR" altLang="en-US" dirty="0"/>
              <a:t>의 </a:t>
            </a:r>
            <a:r>
              <a:rPr lang="en-US" altLang="ko-KR" dirty="0"/>
              <a:t>support set</a:t>
            </a:r>
            <a:r>
              <a:rPr lang="ko-KR" altLang="en-US" dirty="0"/>
              <a:t>을 다시 학습시키는 방식입니다</a:t>
            </a:r>
            <a:r>
              <a:rPr lang="en-US" altLang="ko-KR" dirty="0"/>
              <a:t>.</a:t>
            </a:r>
            <a:r>
              <a:rPr lang="ko-KR" altLang="en-US" dirty="0"/>
              <a:t> 이에 </a:t>
            </a:r>
            <a:r>
              <a:rPr lang="en-US" altLang="ko-KR" dirty="0" err="1"/>
              <a:t>FsDet</a:t>
            </a:r>
            <a:r>
              <a:rPr lang="ko-KR" altLang="en-US" dirty="0"/>
              <a:t>은 다음과 같은 모델 구조를 갖고 있습니다</a:t>
            </a:r>
            <a:r>
              <a:rPr lang="en-US" altLang="ko-KR" dirty="0"/>
              <a:t>.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178067381a4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178067381a4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FsDet</a:t>
            </a:r>
            <a:r>
              <a:rPr lang="ko-KR" altLang="en-US" dirty="0"/>
              <a:t>의 기본적인 알고리즘은 간단합니다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먼저 그림과 같이 </a:t>
            </a:r>
            <a:r>
              <a:rPr lang="en-US" altLang="ko-KR" dirty="0"/>
              <a:t>Stage</a:t>
            </a:r>
            <a:r>
              <a:rPr lang="ko-KR" altLang="en-US" dirty="0"/>
              <a:t> </a:t>
            </a:r>
            <a:r>
              <a:rPr lang="en-US" altLang="ko-KR" dirty="0"/>
              <a:t>I</a:t>
            </a:r>
            <a:r>
              <a:rPr lang="ko-KR" altLang="en-US" dirty="0"/>
              <a:t>에서 </a:t>
            </a:r>
            <a:r>
              <a:rPr lang="en-US" dirty="0"/>
              <a:t>Base class</a:t>
            </a:r>
            <a:r>
              <a:rPr lang="ko-KR" altLang="en-US" dirty="0" err="1"/>
              <a:t>를</a:t>
            </a:r>
            <a:r>
              <a:rPr lang="ko-KR" altLang="en-US" dirty="0"/>
              <a:t> 위해 </a:t>
            </a:r>
            <a:r>
              <a:rPr lang="en-US" dirty="0"/>
              <a:t>Object Detector</a:t>
            </a:r>
            <a:r>
              <a:rPr lang="ko-KR" altLang="en-US" dirty="0"/>
              <a:t> 전체를 학습시킵니다</a:t>
            </a:r>
            <a:r>
              <a:rPr lang="en-US" altLang="ko-KR" dirty="0"/>
              <a:t>.</a:t>
            </a:r>
            <a:r>
              <a:rPr lang="ko-KR" altLang="en-US" dirty="0"/>
              <a:t> 여기에서</a:t>
            </a:r>
            <a:r>
              <a:rPr lang="en-US" altLang="ko-KR" dirty="0"/>
              <a:t> Object Detector</a:t>
            </a:r>
            <a:r>
              <a:rPr lang="ko-KR" altLang="en-US" dirty="0"/>
              <a:t>는 </a:t>
            </a:r>
            <a:r>
              <a:rPr lang="en-US" altLang="ko-KR" dirty="0"/>
              <a:t>Fast</a:t>
            </a:r>
            <a:r>
              <a:rPr lang="ko-KR" altLang="en-US" dirty="0"/>
              <a:t> </a:t>
            </a:r>
            <a:r>
              <a:rPr lang="en-US" altLang="ko-KR" dirty="0"/>
              <a:t>R-CNN</a:t>
            </a:r>
            <a:r>
              <a:rPr lang="ko-KR" altLang="en-US" dirty="0"/>
              <a:t>과 같은 모델을 사용합니다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이후 </a:t>
            </a:r>
            <a:r>
              <a:rPr lang="en-US" altLang="ko-KR" dirty="0"/>
              <a:t>Stage II</a:t>
            </a:r>
            <a:r>
              <a:rPr lang="ko-KR" altLang="en-US" dirty="0"/>
              <a:t>에서 </a:t>
            </a:r>
            <a:r>
              <a:rPr lang="en-US" altLang="ko-KR" dirty="0"/>
              <a:t>Fine-Tuning</a:t>
            </a:r>
            <a:r>
              <a:rPr lang="ko-KR" altLang="en-US" dirty="0"/>
              <a:t>을 진행합니다</a:t>
            </a:r>
            <a:r>
              <a:rPr lang="en-US" altLang="ko-KR" dirty="0"/>
              <a:t>.</a:t>
            </a:r>
            <a:r>
              <a:rPr lang="ko-KR" altLang="en-US" dirty="0"/>
              <a:t> 이는 마지막 </a:t>
            </a:r>
            <a:r>
              <a:rPr lang="en-US" altLang="ko-KR" dirty="0"/>
              <a:t>layer</a:t>
            </a:r>
            <a:r>
              <a:rPr lang="ko-KR" altLang="en-US" dirty="0"/>
              <a:t>만 적은 양의 </a:t>
            </a:r>
            <a:r>
              <a:rPr lang="en-US" altLang="ko-KR" dirty="0"/>
              <a:t>Base, novel class data</a:t>
            </a:r>
            <a:r>
              <a:rPr lang="ko-KR" altLang="en-US" dirty="0" err="1"/>
              <a:t>를</a:t>
            </a:r>
            <a:r>
              <a:rPr lang="ko-KR" altLang="en-US" dirty="0"/>
              <a:t> 통해 </a:t>
            </a:r>
            <a:r>
              <a:rPr lang="en-US" altLang="ko-KR" dirty="0"/>
              <a:t>fine-tune</a:t>
            </a:r>
            <a:r>
              <a:rPr lang="ko-KR" altLang="en-US" dirty="0"/>
              <a:t>을 진행하고</a:t>
            </a:r>
            <a:r>
              <a:rPr lang="en-US" altLang="ko-KR" dirty="0"/>
              <a:t>,</a:t>
            </a:r>
            <a:r>
              <a:rPr lang="ko-KR" altLang="en-US" dirty="0"/>
              <a:t> 나머지 파라미터들은 </a:t>
            </a:r>
            <a:r>
              <a:rPr lang="en-US" altLang="ko-KR" dirty="0"/>
              <a:t>freeze</a:t>
            </a:r>
            <a:r>
              <a:rPr lang="ko-KR" altLang="en-US" dirty="0"/>
              <a:t>하며 진행합니다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이러한 간단한 알고리즘을 통해 </a:t>
            </a:r>
            <a:r>
              <a:rPr lang="en-US" altLang="ko-KR" dirty="0"/>
              <a:t>Few-Shot Object Detection</a:t>
            </a:r>
            <a:r>
              <a:rPr lang="ko-KR" altLang="en-US" dirty="0"/>
              <a:t>을 진행하며</a:t>
            </a:r>
            <a:r>
              <a:rPr lang="en-US" altLang="ko-KR" dirty="0"/>
              <a:t>,</a:t>
            </a:r>
            <a:r>
              <a:rPr lang="ko-KR" altLang="en-US" dirty="0"/>
              <a:t> 결과는 뒤에 </a:t>
            </a:r>
            <a:r>
              <a:rPr lang="en-US" altLang="ko-KR" dirty="0"/>
              <a:t>YOLO V5 </a:t>
            </a:r>
            <a:r>
              <a:rPr lang="ko-KR" altLang="en-US" dirty="0"/>
              <a:t>이후 같이 말씀드리겠습니다</a:t>
            </a:r>
            <a:r>
              <a:rPr lang="en-US" altLang="ko-KR" dirty="0"/>
              <a:t>.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7802553918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7802553918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두 번째로 </a:t>
            </a:r>
            <a:r>
              <a:rPr lang="en-US" altLang="ko-KR" dirty="0"/>
              <a:t>YOLOv5</a:t>
            </a:r>
            <a:r>
              <a:rPr lang="ko-KR" altLang="en-US" dirty="0"/>
              <a:t> 모델을 사용한 </a:t>
            </a:r>
            <a:r>
              <a:rPr lang="en-US" altLang="ko-KR" dirty="0"/>
              <a:t>object detection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407073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78067381a4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78067381a4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YOLO, You Only Look Once </a:t>
            </a:r>
            <a:r>
              <a:rPr lang="ko-KR" altLang="en-US" dirty="0"/>
              <a:t>모델은 </a:t>
            </a:r>
            <a:r>
              <a:rPr lang="en-US" altLang="ko-KR" dirty="0"/>
              <a:t>darknet</a:t>
            </a:r>
            <a:r>
              <a:rPr lang="ko-KR" altLang="en-US" dirty="0"/>
              <a:t>을 기반으로 하는 </a:t>
            </a:r>
            <a:r>
              <a:rPr lang="en-US" altLang="ko-KR" dirty="0"/>
              <a:t>detection </a:t>
            </a:r>
            <a:r>
              <a:rPr lang="ko-KR" altLang="en-US" dirty="0"/>
              <a:t>모델입니다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이전의 </a:t>
            </a:r>
            <a:r>
              <a:rPr lang="en-US" altLang="ko-KR" dirty="0"/>
              <a:t>RCNN, Fast RCNN </a:t>
            </a:r>
            <a:r>
              <a:rPr lang="ko-KR" altLang="en-US" dirty="0"/>
              <a:t>등의 </a:t>
            </a:r>
            <a:r>
              <a:rPr lang="en-US" altLang="ko-KR" dirty="0"/>
              <a:t>detection </a:t>
            </a:r>
            <a:r>
              <a:rPr lang="ko-KR" altLang="en-US" dirty="0"/>
              <a:t>모델은 모두 </a:t>
            </a:r>
            <a:r>
              <a:rPr lang="en-US" altLang="ko-KR" dirty="0"/>
              <a:t>2-stage detector</a:t>
            </a:r>
            <a:r>
              <a:rPr lang="ko-KR" altLang="en-US" dirty="0"/>
              <a:t>로</a:t>
            </a:r>
            <a:r>
              <a:rPr lang="en-US" altLang="ko-KR" dirty="0"/>
              <a:t>, localization</a:t>
            </a:r>
            <a:r>
              <a:rPr lang="ko-KR" altLang="en-US" dirty="0"/>
              <a:t>과 </a:t>
            </a:r>
            <a:r>
              <a:rPr lang="en-US" altLang="ko-KR" dirty="0"/>
              <a:t>classification</a:t>
            </a:r>
            <a:r>
              <a:rPr lang="ko-KR" altLang="en-US" dirty="0"/>
              <a:t>이 순차적으로 이루어졌습니다</a:t>
            </a:r>
            <a:r>
              <a:rPr lang="en-US" altLang="ko-KR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그에 반해 </a:t>
            </a:r>
            <a:r>
              <a:rPr lang="en-US" altLang="ko-KR" dirty="0"/>
              <a:t>YOLO</a:t>
            </a:r>
            <a:r>
              <a:rPr lang="ko-KR" altLang="en-US" dirty="0"/>
              <a:t>는</a:t>
            </a:r>
            <a:r>
              <a:rPr lang="en-US" altLang="ko-KR" dirty="0"/>
              <a:t> </a:t>
            </a:r>
            <a:r>
              <a:rPr lang="ko-KR" altLang="en-US" dirty="0"/>
              <a:t>두 작업이 동시에 진행되는 </a:t>
            </a:r>
            <a:r>
              <a:rPr lang="en-US" altLang="ko-KR" dirty="0"/>
              <a:t>one-stage detection </a:t>
            </a:r>
            <a:r>
              <a:rPr lang="ko-KR" altLang="en-US" dirty="0"/>
              <a:t>기법을 사용한 첫 모델로</a:t>
            </a:r>
            <a:r>
              <a:rPr lang="en-US" altLang="ko-KR" dirty="0"/>
              <a:t>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이전 모델들에 비해 속도가 뚜렷하게 개선되었으며</a:t>
            </a:r>
            <a:r>
              <a:rPr lang="en-US" altLang="ko-KR" dirty="0"/>
              <a:t>, </a:t>
            </a:r>
            <a:r>
              <a:rPr lang="ko-KR" altLang="en-US" dirty="0"/>
              <a:t>실시간 객체 탐지 또한 가능합니다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0192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11" name="Google Shape;11;p2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417050" y="1410450"/>
            <a:ext cx="630990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2" name="Google Shape;42;p2"/>
          <p:cNvSpPr txBox="1">
            <a:spLocks noGrp="1"/>
          </p:cNvSpPr>
          <p:nvPr>
            <p:ph type="subTitle" idx="1"/>
          </p:nvPr>
        </p:nvSpPr>
        <p:spPr>
          <a:xfrm>
            <a:off x="2392500" y="3718425"/>
            <a:ext cx="4359000" cy="409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>
                <a:latin typeface="Cabin"/>
                <a:ea typeface="Cabin"/>
                <a:cs typeface="Cabin"/>
                <a:sym typeface="Cabi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" name="Google Shape;43;p2"/>
          <p:cNvSpPr txBox="1">
            <a:spLocks noGrp="1"/>
          </p:cNvSpPr>
          <p:nvPr>
            <p:ph type="sldNum" idx="12"/>
          </p:nvPr>
        </p:nvSpPr>
        <p:spPr>
          <a:xfrm>
            <a:off x="715109" y="466985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13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378" name="Google Shape;378;p13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379" name="Google Shape;379;p13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13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13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13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13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13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13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13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13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13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13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13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13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13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13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13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13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13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13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8" name="Google Shape;398;p13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399" name="Google Shape;399;p13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13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13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13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13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13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13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13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13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13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09" name="Google Shape;409;p13"/>
          <p:cNvSpPr txBox="1">
            <a:spLocks noGrp="1"/>
          </p:cNvSpPr>
          <p:nvPr>
            <p:ph type="title" hasCustomPrompt="1"/>
          </p:nvPr>
        </p:nvSpPr>
        <p:spPr>
          <a:xfrm>
            <a:off x="1487950" y="2043313"/>
            <a:ext cx="800700" cy="66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0" name="Google Shape;410;p13"/>
          <p:cNvSpPr txBox="1">
            <a:spLocks noGrp="1"/>
          </p:cNvSpPr>
          <p:nvPr>
            <p:ph type="subTitle" idx="1"/>
          </p:nvPr>
        </p:nvSpPr>
        <p:spPr>
          <a:xfrm>
            <a:off x="720000" y="3232362"/>
            <a:ext cx="2336400" cy="102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1" name="Google Shape;411;p13"/>
          <p:cNvSpPr txBox="1">
            <a:spLocks noGrp="1"/>
          </p:cNvSpPr>
          <p:nvPr>
            <p:ph type="title" idx="2" hasCustomPrompt="1"/>
          </p:nvPr>
        </p:nvSpPr>
        <p:spPr>
          <a:xfrm>
            <a:off x="4171650" y="2043313"/>
            <a:ext cx="800700" cy="66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2" name="Google Shape;412;p13"/>
          <p:cNvSpPr txBox="1">
            <a:spLocks noGrp="1"/>
          </p:cNvSpPr>
          <p:nvPr>
            <p:ph type="subTitle" idx="3"/>
          </p:nvPr>
        </p:nvSpPr>
        <p:spPr>
          <a:xfrm>
            <a:off x="3403800" y="3232362"/>
            <a:ext cx="2336400" cy="102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3" name="Google Shape;413;p13"/>
          <p:cNvSpPr txBox="1">
            <a:spLocks noGrp="1"/>
          </p:cNvSpPr>
          <p:nvPr>
            <p:ph type="title" idx="4" hasCustomPrompt="1"/>
          </p:nvPr>
        </p:nvSpPr>
        <p:spPr>
          <a:xfrm>
            <a:off x="6855450" y="2043313"/>
            <a:ext cx="800700" cy="66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14" name="Google Shape;414;p13"/>
          <p:cNvSpPr txBox="1">
            <a:spLocks noGrp="1"/>
          </p:cNvSpPr>
          <p:nvPr>
            <p:ph type="subTitle" idx="5"/>
          </p:nvPr>
        </p:nvSpPr>
        <p:spPr>
          <a:xfrm>
            <a:off x="6087600" y="3232362"/>
            <a:ext cx="2336400" cy="102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5" name="Google Shape;415;p13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13"/>
          <p:cNvSpPr txBox="1">
            <a:spLocks noGrp="1"/>
          </p:cNvSpPr>
          <p:nvPr>
            <p:ph type="title" idx="6"/>
          </p:nvPr>
        </p:nvSpPr>
        <p:spPr>
          <a:xfrm>
            <a:off x="720000" y="54441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13"/>
          <p:cNvSpPr txBox="1">
            <a:spLocks noGrp="1"/>
          </p:cNvSpPr>
          <p:nvPr>
            <p:ph type="subTitle" idx="7"/>
          </p:nvPr>
        </p:nvSpPr>
        <p:spPr>
          <a:xfrm>
            <a:off x="715100" y="2754293"/>
            <a:ext cx="2336400" cy="53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8" name="Google Shape;418;p13"/>
          <p:cNvSpPr txBox="1">
            <a:spLocks noGrp="1"/>
          </p:cNvSpPr>
          <p:nvPr>
            <p:ph type="subTitle" idx="8"/>
          </p:nvPr>
        </p:nvSpPr>
        <p:spPr>
          <a:xfrm>
            <a:off x="3403800" y="2754293"/>
            <a:ext cx="2336400" cy="53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19" name="Google Shape;419;p13"/>
          <p:cNvSpPr txBox="1">
            <a:spLocks noGrp="1"/>
          </p:cNvSpPr>
          <p:nvPr>
            <p:ph type="subTitle" idx="9"/>
          </p:nvPr>
        </p:nvSpPr>
        <p:spPr>
          <a:xfrm>
            <a:off x="6092500" y="2754293"/>
            <a:ext cx="2336400" cy="535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cxnSp>
        <p:nvCxnSpPr>
          <p:cNvPr id="420" name="Google Shape;420;p13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" name="Google Shape;534;p17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535" name="Google Shape;535;p17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536" name="Google Shape;536;p17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7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17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17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17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17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17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17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17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17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17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17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17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17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17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17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17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17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17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55" name="Google Shape;555;p17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556" name="Google Shape;556;p17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17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17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17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17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17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17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17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17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17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6" name="Google Shape;566;p17"/>
          <p:cNvSpPr txBox="1">
            <a:spLocks noGrp="1"/>
          </p:cNvSpPr>
          <p:nvPr>
            <p:ph type="ctrTitle"/>
          </p:nvPr>
        </p:nvSpPr>
        <p:spPr>
          <a:xfrm>
            <a:off x="715100" y="1179375"/>
            <a:ext cx="3534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7" name="Google Shape;567;p17"/>
          <p:cNvSpPr txBox="1">
            <a:spLocks noGrp="1"/>
          </p:cNvSpPr>
          <p:nvPr>
            <p:ph type="subTitle" idx="1"/>
          </p:nvPr>
        </p:nvSpPr>
        <p:spPr>
          <a:xfrm>
            <a:off x="715100" y="3116480"/>
            <a:ext cx="3534900" cy="9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68" name="Google Shape;568;p17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69" name="Google Shape;569;p17"/>
          <p:cNvSpPr txBox="1"/>
          <p:nvPr/>
        </p:nvSpPr>
        <p:spPr>
          <a:xfrm>
            <a:off x="5410000" y="2894921"/>
            <a:ext cx="3018900" cy="6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CREDITS: This presentation template was created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and includes icons by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, infographics &amp; images by</a:t>
            </a:r>
            <a:r>
              <a:rPr lang="en" sz="11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" sz="1100" b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1" name="Google Shape;571;p18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572" name="Google Shape;572;p18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573" name="Google Shape;573;p18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18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18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18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18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18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18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18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18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18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18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18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18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18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18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18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18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18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18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18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593" name="Google Shape;593;p18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18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18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18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18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18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18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18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18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18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03" name="Google Shape;603;p18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4" name="Google Shape;604;p18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8" name="Google Shape;458;p15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459" name="Google Shape;459;p15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460" name="Google Shape;460;p15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15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15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15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15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15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15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15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15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9" name="Google Shape;479;p15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480" name="Google Shape;480;p15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15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15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15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15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15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15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15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15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15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0" name="Google Shape;490;p15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15"/>
          <p:cNvSpPr txBox="1">
            <a:spLocks noGrp="1"/>
          </p:cNvSpPr>
          <p:nvPr>
            <p:ph type="subTitle" idx="1"/>
          </p:nvPr>
        </p:nvSpPr>
        <p:spPr>
          <a:xfrm>
            <a:off x="4124400" y="1537137"/>
            <a:ext cx="4299600" cy="24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2" name="Google Shape;492;p15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3" name="Google Shape;493;p15"/>
          <p:cNvSpPr>
            <a:spLocks noGrp="1"/>
          </p:cNvSpPr>
          <p:nvPr>
            <p:ph type="pic" idx="2"/>
          </p:nvPr>
        </p:nvSpPr>
        <p:spPr>
          <a:xfrm>
            <a:off x="809900" y="1629087"/>
            <a:ext cx="3026100" cy="2745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494" name="Google Shape;494;p15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87559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Google Shape;496;p16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497" name="Google Shape;497;p16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498" name="Google Shape;498;p16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16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16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16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16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6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16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16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6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16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16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6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16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16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6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6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6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6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6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7" name="Google Shape;517;p16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518" name="Google Shape;518;p16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16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16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16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16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16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16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16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16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16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28" name="Google Shape;528;p16"/>
          <p:cNvSpPr txBox="1">
            <a:spLocks noGrp="1"/>
          </p:cNvSpPr>
          <p:nvPr>
            <p:ph type="subTitle" idx="1"/>
          </p:nvPr>
        </p:nvSpPr>
        <p:spPr>
          <a:xfrm>
            <a:off x="1109513" y="1459925"/>
            <a:ext cx="3208800" cy="30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29" name="Google Shape;529;p16"/>
          <p:cNvSpPr txBox="1">
            <a:spLocks noGrp="1"/>
          </p:cNvSpPr>
          <p:nvPr>
            <p:ph type="subTitle" idx="2"/>
          </p:nvPr>
        </p:nvSpPr>
        <p:spPr>
          <a:xfrm>
            <a:off x="5143161" y="1459925"/>
            <a:ext cx="3208800" cy="306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30" name="Google Shape;530;p1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16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532" name="Google Shape;532;p16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6536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oogle Shape;45;p3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46" name="Google Shape;46;p3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47" name="Google Shape;47;p3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3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3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3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3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3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3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3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3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3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3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3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3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" name="Google Shape;66;p3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67" name="Google Shape;67;p3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3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3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3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3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7" name="Google Shape;77;p3"/>
          <p:cNvSpPr txBox="1">
            <a:spLocks noGrp="1"/>
          </p:cNvSpPr>
          <p:nvPr>
            <p:ph type="title"/>
          </p:nvPr>
        </p:nvSpPr>
        <p:spPr>
          <a:xfrm>
            <a:off x="3976550" y="1705238"/>
            <a:ext cx="3798600" cy="15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3"/>
          <p:cNvSpPr txBox="1">
            <a:spLocks noGrp="1"/>
          </p:cNvSpPr>
          <p:nvPr>
            <p:ph type="title" idx="2" hasCustomPrompt="1"/>
          </p:nvPr>
        </p:nvSpPr>
        <p:spPr>
          <a:xfrm>
            <a:off x="1567400" y="1454925"/>
            <a:ext cx="1528800" cy="13302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9" name="Google Shape;79;p3"/>
          <p:cNvSpPr txBox="1">
            <a:spLocks noGrp="1"/>
          </p:cNvSpPr>
          <p:nvPr>
            <p:ph type="subTitle" idx="1"/>
          </p:nvPr>
        </p:nvSpPr>
        <p:spPr>
          <a:xfrm>
            <a:off x="3976550" y="3932550"/>
            <a:ext cx="4167600" cy="45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"/>
          <p:cNvSpPr txBox="1">
            <a:spLocks noGrp="1"/>
          </p:cNvSpPr>
          <p:nvPr>
            <p:ph type="sldNum" idx="12"/>
          </p:nvPr>
        </p:nvSpPr>
        <p:spPr>
          <a:xfrm>
            <a:off x="725609" y="46660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5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120" name="Google Shape;120;p5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121" name="Google Shape;121;p5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5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5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5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5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5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5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5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5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5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5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5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5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5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5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5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5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5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5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" name="Google Shape;140;p5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141" name="Google Shape;141;p5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5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5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5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5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5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5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5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5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1" name="Google Shape;151;p5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152" name="Google Shape;152;p5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153" name="Google Shape;153;p5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5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5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5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5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5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5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5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5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5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5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5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5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5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5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5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5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5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5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" name="Google Shape;172;p5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173" name="Google Shape;173;p5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5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5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5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5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5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5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5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5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5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3" name="Google Shape;183;p5"/>
          <p:cNvSpPr txBox="1">
            <a:spLocks noGrp="1"/>
          </p:cNvSpPr>
          <p:nvPr>
            <p:ph type="subTitle" idx="1"/>
          </p:nvPr>
        </p:nvSpPr>
        <p:spPr>
          <a:xfrm>
            <a:off x="1492725" y="2390375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4" name="Google Shape;184;p5"/>
          <p:cNvSpPr txBox="1">
            <a:spLocks noGrp="1"/>
          </p:cNvSpPr>
          <p:nvPr>
            <p:ph type="subTitle" idx="2"/>
          </p:nvPr>
        </p:nvSpPr>
        <p:spPr>
          <a:xfrm>
            <a:off x="5147600" y="2390375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subTitle" idx="3"/>
          </p:nvPr>
        </p:nvSpPr>
        <p:spPr>
          <a:xfrm>
            <a:off x="1492725" y="2963075"/>
            <a:ext cx="29076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subTitle" idx="4"/>
          </p:nvPr>
        </p:nvSpPr>
        <p:spPr>
          <a:xfrm>
            <a:off x="5147600" y="2963075"/>
            <a:ext cx="29076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5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5"/>
          <p:cNvSpPr txBox="1">
            <a:spLocks noGrp="1"/>
          </p:cNvSpPr>
          <p:nvPr>
            <p:ph type="title"/>
          </p:nvPr>
        </p:nvSpPr>
        <p:spPr>
          <a:xfrm>
            <a:off x="720000" y="7040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189" name="Google Shape;189;p5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1" name="Google Shape;191;p6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192" name="Google Shape;192;p6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193" name="Google Shape;193;p6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6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6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6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6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6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6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6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6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6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6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6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6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6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6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6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6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6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6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p6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213" name="Google Shape;213;p6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6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6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6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6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6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6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6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6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6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3" name="Google Shape;223;p6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6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cxnSp>
        <p:nvCxnSpPr>
          <p:cNvPr id="225" name="Google Shape;225;p6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7" name="Google Shape;227;p7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228" name="Google Shape;228;p7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229" name="Google Shape;229;p7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7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7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7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7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7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7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7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7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7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7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7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7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7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8" name="Google Shape;248;p7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249" name="Google Shape;249;p7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7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7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7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7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7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7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7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7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9" name="Google Shape;259;p7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7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7"/>
          <p:cNvSpPr txBox="1">
            <a:spLocks noGrp="1"/>
          </p:cNvSpPr>
          <p:nvPr>
            <p:ph type="body" idx="1"/>
          </p:nvPr>
        </p:nvSpPr>
        <p:spPr>
          <a:xfrm>
            <a:off x="1070125" y="1505638"/>
            <a:ext cx="3322200" cy="27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29845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●"/>
              <a:defRPr>
                <a:solidFill>
                  <a:srgbClr val="434343"/>
                </a:solidFill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●"/>
              <a:defRPr>
                <a:solidFill>
                  <a:srgbClr val="434343"/>
                </a:solidFill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○"/>
              <a:defRPr>
                <a:solidFill>
                  <a:srgbClr val="434343"/>
                </a:solidFill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7"/>
          <p:cNvSpPr>
            <a:spLocks noGrp="1"/>
          </p:cNvSpPr>
          <p:nvPr>
            <p:ph type="pic" idx="2"/>
          </p:nvPr>
        </p:nvSpPr>
        <p:spPr>
          <a:xfrm>
            <a:off x="5308700" y="1486750"/>
            <a:ext cx="3026100" cy="27450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63" name="Google Shape;263;p7"/>
          <p:cNvCxnSpPr/>
          <p:nvPr/>
        </p:nvCxnSpPr>
        <p:spPr>
          <a:xfrm>
            <a:off x="725600" y="535010"/>
            <a:ext cx="77040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94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5" name="Google Shape;265;p8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266" name="Google Shape;266;p8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267" name="Google Shape;267;p8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8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8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8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8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8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8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8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8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8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8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8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8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8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8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8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8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287" name="Google Shape;287;p8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8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8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8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8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8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8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8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8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8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97" name="Google Shape;297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298" name="Google Shape;298;p8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9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301" name="Google Shape;301;p9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302" name="Google Shape;302;p9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9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9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9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9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9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9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9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9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9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9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9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9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9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9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9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9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9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9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1" name="Google Shape;321;p9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322" name="Google Shape;322;p9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9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9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9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9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9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9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9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9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9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2" name="Google Shape;332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3" name="Google Shape;333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1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9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11"/>
          <p:cNvGrpSpPr/>
          <p:nvPr/>
        </p:nvGrpSpPr>
        <p:grpSpPr>
          <a:xfrm>
            <a:off x="-89200" y="-45900"/>
            <a:ext cx="9334475" cy="5235300"/>
            <a:chOff x="-89200" y="-45900"/>
            <a:chExt cx="9334475" cy="5235300"/>
          </a:xfrm>
        </p:grpSpPr>
        <p:grpSp>
          <p:nvGrpSpPr>
            <p:cNvPr id="341" name="Google Shape;341;p11"/>
            <p:cNvGrpSpPr/>
            <p:nvPr/>
          </p:nvGrpSpPr>
          <p:grpSpPr>
            <a:xfrm>
              <a:off x="477625" y="-45900"/>
              <a:ext cx="8767650" cy="5235300"/>
              <a:chOff x="477625" y="-45900"/>
              <a:chExt cx="8767650" cy="5235300"/>
            </a:xfrm>
          </p:grpSpPr>
          <p:sp>
            <p:nvSpPr>
              <p:cNvPr id="342" name="Google Shape;342;p11"/>
              <p:cNvSpPr/>
              <p:nvPr/>
            </p:nvSpPr>
            <p:spPr>
              <a:xfrm>
                <a:off x="4776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11"/>
              <p:cNvSpPr/>
              <p:nvPr/>
            </p:nvSpPr>
            <p:spPr>
              <a:xfrm>
                <a:off x="9641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11"/>
              <p:cNvSpPr/>
              <p:nvPr/>
            </p:nvSpPr>
            <p:spPr>
              <a:xfrm>
                <a:off x="14505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11"/>
              <p:cNvSpPr/>
              <p:nvPr/>
            </p:nvSpPr>
            <p:spPr>
              <a:xfrm>
                <a:off x="19370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11"/>
              <p:cNvSpPr/>
              <p:nvPr/>
            </p:nvSpPr>
            <p:spPr>
              <a:xfrm>
                <a:off x="24235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11"/>
              <p:cNvSpPr/>
              <p:nvPr/>
            </p:nvSpPr>
            <p:spPr>
              <a:xfrm>
                <a:off x="29100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11"/>
              <p:cNvSpPr/>
              <p:nvPr/>
            </p:nvSpPr>
            <p:spPr>
              <a:xfrm>
                <a:off x="33964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11"/>
              <p:cNvSpPr/>
              <p:nvPr/>
            </p:nvSpPr>
            <p:spPr>
              <a:xfrm>
                <a:off x="38829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11"/>
              <p:cNvSpPr/>
              <p:nvPr/>
            </p:nvSpPr>
            <p:spPr>
              <a:xfrm>
                <a:off x="43694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11"/>
              <p:cNvSpPr/>
              <p:nvPr/>
            </p:nvSpPr>
            <p:spPr>
              <a:xfrm>
                <a:off x="48559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11"/>
              <p:cNvSpPr/>
              <p:nvPr/>
            </p:nvSpPr>
            <p:spPr>
              <a:xfrm>
                <a:off x="53423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11"/>
              <p:cNvSpPr/>
              <p:nvPr/>
            </p:nvSpPr>
            <p:spPr>
              <a:xfrm>
                <a:off x="58288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11"/>
              <p:cNvSpPr/>
              <p:nvPr/>
            </p:nvSpPr>
            <p:spPr>
              <a:xfrm>
                <a:off x="63153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11"/>
              <p:cNvSpPr/>
              <p:nvPr/>
            </p:nvSpPr>
            <p:spPr>
              <a:xfrm>
                <a:off x="68018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11"/>
              <p:cNvSpPr/>
              <p:nvPr/>
            </p:nvSpPr>
            <p:spPr>
              <a:xfrm>
                <a:off x="72882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11"/>
              <p:cNvSpPr/>
              <p:nvPr/>
            </p:nvSpPr>
            <p:spPr>
              <a:xfrm>
                <a:off x="777475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11"/>
              <p:cNvSpPr/>
              <p:nvPr/>
            </p:nvSpPr>
            <p:spPr>
              <a:xfrm>
                <a:off x="826122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11"/>
              <p:cNvSpPr/>
              <p:nvPr/>
            </p:nvSpPr>
            <p:spPr>
              <a:xfrm>
                <a:off x="8747700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11"/>
              <p:cNvSpPr/>
              <p:nvPr/>
            </p:nvSpPr>
            <p:spPr>
              <a:xfrm>
                <a:off x="9234175" y="-45900"/>
                <a:ext cx="11100" cy="52353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" name="Google Shape;361;p11"/>
            <p:cNvGrpSpPr/>
            <p:nvPr/>
          </p:nvGrpSpPr>
          <p:grpSpPr>
            <a:xfrm>
              <a:off x="-89200" y="498000"/>
              <a:ext cx="9322500" cy="4553625"/>
              <a:chOff x="-89200" y="498000"/>
              <a:chExt cx="9322500" cy="4553625"/>
            </a:xfrm>
          </p:grpSpPr>
          <p:sp>
            <p:nvSpPr>
              <p:cNvPr id="362" name="Google Shape;362;p11"/>
              <p:cNvSpPr/>
              <p:nvPr/>
            </p:nvSpPr>
            <p:spPr>
              <a:xfrm>
                <a:off x="-89200" y="498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11"/>
              <p:cNvSpPr/>
              <p:nvPr/>
            </p:nvSpPr>
            <p:spPr>
              <a:xfrm>
                <a:off x="-89200" y="1002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11"/>
              <p:cNvSpPr/>
              <p:nvPr/>
            </p:nvSpPr>
            <p:spPr>
              <a:xfrm>
                <a:off x="-89200" y="15072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11"/>
              <p:cNvSpPr/>
              <p:nvPr/>
            </p:nvSpPr>
            <p:spPr>
              <a:xfrm>
                <a:off x="-89200" y="20118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11"/>
              <p:cNvSpPr/>
              <p:nvPr/>
            </p:nvSpPr>
            <p:spPr>
              <a:xfrm>
                <a:off x="-89200" y="25165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11"/>
              <p:cNvSpPr/>
              <p:nvPr/>
            </p:nvSpPr>
            <p:spPr>
              <a:xfrm>
                <a:off x="-89200" y="30211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11"/>
              <p:cNvSpPr/>
              <p:nvPr/>
            </p:nvSpPr>
            <p:spPr>
              <a:xfrm>
                <a:off x="-89200" y="352575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11"/>
              <p:cNvSpPr/>
              <p:nvPr/>
            </p:nvSpPr>
            <p:spPr>
              <a:xfrm>
                <a:off x="-89200" y="403037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11"/>
              <p:cNvSpPr/>
              <p:nvPr/>
            </p:nvSpPr>
            <p:spPr>
              <a:xfrm>
                <a:off x="-89200" y="4535000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11"/>
              <p:cNvSpPr/>
              <p:nvPr/>
            </p:nvSpPr>
            <p:spPr>
              <a:xfrm>
                <a:off x="-89200" y="5039625"/>
                <a:ext cx="9322500" cy="12000"/>
              </a:xfrm>
              <a:prstGeom prst="rect">
                <a:avLst/>
              </a:prstGeom>
              <a:solidFill>
                <a:srgbClr val="000000">
                  <a:alpha val="59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72" name="Google Shape;372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73" name="Google Shape;373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74" name="Google Shape;374;p11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lvl="1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lvl="2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lvl="3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lvl="4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lvl="5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lvl="6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lvl="7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lvl="8" rtl="0">
              <a:spcAft>
                <a:spcPts val="0"/>
              </a:spcAft>
              <a:buNone/>
              <a:defRPr sz="1200" b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●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lvl="1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○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lvl="2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■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lvl="3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●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lvl="4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○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lvl="5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■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lvl="6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●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lvl="7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Char char="○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lvl="8" indent="-2984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Cabin"/>
              <a:buChar char="■"/>
              <a:defRPr sz="110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3" r:id="rId11"/>
    <p:sldLayoutId id="2147483664" r:id="rId12"/>
    <p:sldLayoutId id="2147483668" r:id="rId13"/>
    <p:sldLayoutId id="2147483669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ultralytics/yolov5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kubigkorea@gmail.com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2"/>
          <p:cNvSpPr txBox="1">
            <a:spLocks noGrp="1"/>
          </p:cNvSpPr>
          <p:nvPr>
            <p:ph type="ctrTitle"/>
          </p:nvPr>
        </p:nvSpPr>
        <p:spPr>
          <a:xfrm>
            <a:off x="1243187" y="1487718"/>
            <a:ext cx="6703080" cy="167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b="1" dirty="0">
                <a:solidFill>
                  <a:schemeClr val="tx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병변 검출 </a:t>
            </a:r>
            <a:r>
              <a:rPr lang="en-US" altLang="ko-KR" b="1" dirty="0">
                <a:solidFill>
                  <a:schemeClr val="tx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AI </a:t>
            </a:r>
            <a:r>
              <a:rPr lang="ko-KR" altLang="en-US" b="1" dirty="0">
                <a:solidFill>
                  <a:schemeClr val="tx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경진대회</a:t>
            </a:r>
            <a:endParaRPr b="1" dirty="0">
              <a:solidFill>
                <a:schemeClr val="tx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619" name="Google Shape;619;p22"/>
          <p:cNvSpPr txBox="1">
            <a:spLocks noGrp="1"/>
          </p:cNvSpPr>
          <p:nvPr>
            <p:ph type="subTitle" idx="1"/>
          </p:nvPr>
        </p:nvSpPr>
        <p:spPr>
          <a:xfrm>
            <a:off x="2392500" y="3718425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KUBIG </a:t>
            </a:r>
            <a:r>
              <a:rPr lang="en" dirty="0"/>
              <a:t>CV Team 1: </a:t>
            </a:r>
            <a:r>
              <a:rPr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Days One"/>
              </a:rPr>
              <a:t>문성빈 </a:t>
            </a:r>
            <a:r>
              <a:rPr lang="ko-KR" altLang="en-US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Days One"/>
              </a:rPr>
              <a:t>임정준</a:t>
            </a:r>
            <a:r>
              <a:rPr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Days One"/>
              </a:rPr>
              <a:t> </a:t>
            </a:r>
            <a:r>
              <a:rPr lang="ko-KR" altLang="en-US" dirty="0" err="1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Days One"/>
              </a:rPr>
              <a:t>천원준</a:t>
            </a:r>
            <a:r>
              <a:rPr lang="ko-KR" altLang="en-US" dirty="0">
                <a:solidFill>
                  <a:schemeClr val="tx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sym typeface="Days One"/>
              </a:rPr>
              <a:t> 황민아</a:t>
            </a:r>
            <a:endParaRPr sz="5000" dirty="0">
              <a:solidFill>
                <a:schemeClr val="tx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  <a:sym typeface="Days One"/>
            </a:endParaRPr>
          </a:p>
        </p:txBody>
      </p:sp>
      <p:cxnSp>
        <p:nvCxnSpPr>
          <p:cNvPr id="620" name="Google Shape;620;p22"/>
          <p:cNvCxnSpPr/>
          <p:nvPr/>
        </p:nvCxnSpPr>
        <p:spPr>
          <a:xfrm>
            <a:off x="1417100" y="1171725"/>
            <a:ext cx="630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1" name="Google Shape;621;p22"/>
          <p:cNvCxnSpPr/>
          <p:nvPr/>
        </p:nvCxnSpPr>
        <p:spPr>
          <a:xfrm>
            <a:off x="1417100" y="3320775"/>
            <a:ext cx="63099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22" name="Google Shape;622;p22"/>
          <p:cNvSpPr txBox="1"/>
          <p:nvPr/>
        </p:nvSpPr>
        <p:spPr>
          <a:xfrm>
            <a:off x="7256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23" name="Google Shape;623;p22"/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</a:t>
            </a:r>
            <a:r>
              <a:rPr lang="ko-KR" altLang="en-US" sz="1200" b="1" dirty="0"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altLang="ko-KR" sz="1200" b="1" dirty="0">
                <a:latin typeface="Cabin"/>
                <a:ea typeface="Cabin"/>
                <a:cs typeface="Cabin"/>
                <a:sym typeface="Cabin"/>
              </a:rPr>
              <a:t>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24" name="Google Shape;624;p22"/>
          <p:cNvSpPr txBox="1">
            <a:spLocks noGrp="1"/>
          </p:cNvSpPr>
          <p:nvPr>
            <p:ph type="sldNum" idx="12"/>
          </p:nvPr>
        </p:nvSpPr>
        <p:spPr>
          <a:xfrm>
            <a:off x="715109" y="466985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687;p26">
            <a:extLst>
              <a:ext uri="{FF2B5EF4-FFF2-40B4-BE49-F238E27FC236}">
                <a16:creationId xmlns:a16="http://schemas.microsoft.com/office/drawing/2014/main" id="{F4716C23-CC36-44F0-0FA1-2A3F1E7FA71A}"/>
              </a:ext>
            </a:extLst>
          </p:cNvPr>
          <p:cNvSpPr/>
          <p:nvPr/>
        </p:nvSpPr>
        <p:spPr>
          <a:xfrm>
            <a:off x="4885944" y="1281656"/>
            <a:ext cx="3645367" cy="2279723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1377923" y="3634629"/>
            <a:ext cx="3322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Input 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이미지를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S x S grid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분할</a:t>
            </a:r>
            <a:endParaRPr lang="en-US"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1027789" y="3692966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692;p26">
            <a:extLst>
              <a:ext uri="{FF2B5EF4-FFF2-40B4-BE49-F238E27FC236}">
                <a16:creationId xmlns:a16="http://schemas.microsoft.com/office/drawing/2014/main" id="{5DE922B3-22BF-1F23-5E11-F10B6DFA29F4}"/>
              </a:ext>
            </a:extLst>
          </p:cNvPr>
          <p:cNvGrpSpPr/>
          <p:nvPr/>
        </p:nvGrpSpPr>
        <p:grpSpPr>
          <a:xfrm>
            <a:off x="1031322" y="4033455"/>
            <a:ext cx="234160" cy="234160"/>
            <a:chOff x="209945" y="1501725"/>
            <a:chExt cx="2838300" cy="2838300"/>
          </a:xfrm>
        </p:grpSpPr>
        <p:sp>
          <p:nvSpPr>
            <p:cNvPr id="6" name="Google Shape;693;p26">
              <a:extLst>
                <a:ext uri="{FF2B5EF4-FFF2-40B4-BE49-F238E27FC236}">
                  <a16:creationId xmlns:a16="http://schemas.microsoft.com/office/drawing/2014/main" id="{A69F0503-256B-0E8B-CE05-0B964169C2D8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94;p26">
              <a:extLst>
                <a:ext uri="{FF2B5EF4-FFF2-40B4-BE49-F238E27FC236}">
                  <a16:creationId xmlns:a16="http://schemas.microsoft.com/office/drawing/2014/main" id="{B68CAA52-D43C-1488-2519-6F427FC05738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690;p26">
            <a:extLst>
              <a:ext uri="{FF2B5EF4-FFF2-40B4-BE49-F238E27FC236}">
                <a16:creationId xmlns:a16="http://schemas.microsoft.com/office/drawing/2014/main" id="{489C4E63-379E-BBCB-02E0-287F733E09E8}"/>
              </a:ext>
            </a:extLst>
          </p:cNvPr>
          <p:cNvSpPr txBox="1">
            <a:spLocks/>
          </p:cNvSpPr>
          <p:nvPr/>
        </p:nvSpPr>
        <p:spPr>
          <a:xfrm>
            <a:off x="1377923" y="3956069"/>
            <a:ext cx="477138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lnSpc>
                <a:spcPct val="100000"/>
              </a:lnSpc>
              <a:buFont typeface="Cabin"/>
              <a:buNone/>
            </a:pP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각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grid cell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마다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bounding box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와 </a:t>
            </a:r>
            <a:endParaRPr lang="en-US" altLang="ko-KR"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lnSpc>
                <a:spcPct val="100000"/>
              </a:lnSpc>
              <a:buFont typeface="Cabin"/>
              <a:buNone/>
            </a:pP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confidence score 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도출</a:t>
            </a:r>
            <a:endParaRPr lang="en-US"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lnSpc>
                <a:spcPct val="100000"/>
              </a:lnSpc>
              <a:buFont typeface="Cabin"/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2" name="Google Shape;687;p26">
            <a:extLst>
              <a:ext uri="{FF2B5EF4-FFF2-40B4-BE49-F238E27FC236}">
                <a16:creationId xmlns:a16="http://schemas.microsoft.com/office/drawing/2014/main" id="{5720FBBA-97F7-A59C-BA32-FEFDD541921E}"/>
              </a:ext>
            </a:extLst>
          </p:cNvPr>
          <p:cNvSpPr/>
          <p:nvPr/>
        </p:nvSpPr>
        <p:spPr>
          <a:xfrm>
            <a:off x="969465" y="1310696"/>
            <a:ext cx="3464758" cy="2250684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갈아먹는 Object Detection [5] Yolo: You Only Look Once">
            <a:extLst>
              <a:ext uri="{FF2B5EF4-FFF2-40B4-BE49-F238E27FC236}">
                <a16:creationId xmlns:a16="http://schemas.microsoft.com/office/drawing/2014/main" id="{765DEB04-E635-B1A2-C0EA-8827BD50C1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166" y="1322626"/>
            <a:ext cx="3356203" cy="2168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architecture of the YOLOv5 model, which consists of three parts:... |  Download Scientific Diagram">
            <a:extLst>
              <a:ext uri="{FF2B5EF4-FFF2-40B4-BE49-F238E27FC236}">
                <a16:creationId xmlns:a16="http://schemas.microsoft.com/office/drawing/2014/main" id="{BB5108D6-7D99-E4D0-E566-896C33D46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288" y="1321156"/>
            <a:ext cx="3492967" cy="2206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oogle Shape;692;p26">
            <a:extLst>
              <a:ext uri="{FF2B5EF4-FFF2-40B4-BE49-F238E27FC236}">
                <a16:creationId xmlns:a16="http://schemas.microsoft.com/office/drawing/2014/main" id="{2804D01E-7A08-09D4-3801-F20B617D12A3}"/>
              </a:ext>
            </a:extLst>
          </p:cNvPr>
          <p:cNvGrpSpPr/>
          <p:nvPr/>
        </p:nvGrpSpPr>
        <p:grpSpPr>
          <a:xfrm>
            <a:off x="4971288" y="3727175"/>
            <a:ext cx="234160" cy="234160"/>
            <a:chOff x="209945" y="1501725"/>
            <a:chExt cx="2838300" cy="2838300"/>
          </a:xfrm>
        </p:grpSpPr>
        <p:sp>
          <p:nvSpPr>
            <p:cNvPr id="11" name="Google Shape;693;p26">
              <a:extLst>
                <a:ext uri="{FF2B5EF4-FFF2-40B4-BE49-F238E27FC236}">
                  <a16:creationId xmlns:a16="http://schemas.microsoft.com/office/drawing/2014/main" id="{C14A5402-968C-7951-B086-E05044D34642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94;p26">
              <a:extLst>
                <a:ext uri="{FF2B5EF4-FFF2-40B4-BE49-F238E27FC236}">
                  <a16:creationId xmlns:a16="http://schemas.microsoft.com/office/drawing/2014/main" id="{1EFBC356-F5DA-36ED-1D50-34B9D2056B66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690;p26">
            <a:extLst>
              <a:ext uri="{FF2B5EF4-FFF2-40B4-BE49-F238E27FC236}">
                <a16:creationId xmlns:a16="http://schemas.microsoft.com/office/drawing/2014/main" id="{F6EDAF43-AE22-7B91-9EA0-D04CD7887EF5}"/>
              </a:ext>
            </a:extLst>
          </p:cNvPr>
          <p:cNvSpPr txBox="1">
            <a:spLocks/>
          </p:cNvSpPr>
          <p:nvPr/>
        </p:nvSpPr>
        <p:spPr>
          <a:xfrm>
            <a:off x="5317889" y="3639629"/>
            <a:ext cx="477138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Backbone: 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이미지에서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feature map 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추출</a:t>
            </a:r>
            <a:endParaRPr lang="en-US"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buFont typeface="Cabin"/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grpSp>
        <p:nvGrpSpPr>
          <p:cNvPr id="14" name="Google Shape;692;p26">
            <a:extLst>
              <a:ext uri="{FF2B5EF4-FFF2-40B4-BE49-F238E27FC236}">
                <a16:creationId xmlns:a16="http://schemas.microsoft.com/office/drawing/2014/main" id="{8FC5D5D1-C3A3-C229-75D2-F4257B4684FA}"/>
              </a:ext>
            </a:extLst>
          </p:cNvPr>
          <p:cNvGrpSpPr/>
          <p:nvPr/>
        </p:nvGrpSpPr>
        <p:grpSpPr>
          <a:xfrm>
            <a:off x="4971287" y="4035735"/>
            <a:ext cx="234160" cy="234160"/>
            <a:chOff x="209945" y="1501725"/>
            <a:chExt cx="2838300" cy="2838300"/>
          </a:xfrm>
        </p:grpSpPr>
        <p:sp>
          <p:nvSpPr>
            <p:cNvPr id="15" name="Google Shape;693;p26">
              <a:extLst>
                <a:ext uri="{FF2B5EF4-FFF2-40B4-BE49-F238E27FC236}">
                  <a16:creationId xmlns:a16="http://schemas.microsoft.com/office/drawing/2014/main" id="{438F3368-118C-DAE8-8FC1-A30BE8B66ECE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94;p26">
              <a:extLst>
                <a:ext uri="{FF2B5EF4-FFF2-40B4-BE49-F238E27FC236}">
                  <a16:creationId xmlns:a16="http://schemas.microsoft.com/office/drawing/2014/main" id="{63785BC0-9EF0-48AF-7EED-8EA81959D7AC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690;p26">
            <a:extLst>
              <a:ext uri="{FF2B5EF4-FFF2-40B4-BE49-F238E27FC236}">
                <a16:creationId xmlns:a16="http://schemas.microsoft.com/office/drawing/2014/main" id="{F4E413E4-417E-AC01-11E1-D1B54120CC10}"/>
              </a:ext>
            </a:extLst>
          </p:cNvPr>
          <p:cNvSpPr txBox="1">
            <a:spLocks/>
          </p:cNvSpPr>
          <p:nvPr/>
        </p:nvSpPr>
        <p:spPr>
          <a:xfrm>
            <a:off x="5317888" y="3938029"/>
            <a:ext cx="477138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Head: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feature map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바탕으로 물체 위치 찾음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buFont typeface="Cabin"/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18" name="Google Shape;688;p26">
            <a:extLst>
              <a:ext uri="{FF2B5EF4-FFF2-40B4-BE49-F238E27FC236}">
                <a16:creationId xmlns:a16="http://schemas.microsoft.com/office/drawing/2014/main" id="{968309AB-0BAE-1177-EFED-974942B2E758}"/>
              </a:ext>
            </a:extLst>
          </p:cNvPr>
          <p:cNvSpPr txBox="1">
            <a:spLocks/>
          </p:cNvSpPr>
          <p:nvPr/>
        </p:nvSpPr>
        <p:spPr>
          <a:xfrm>
            <a:off x="5634900" y="963385"/>
            <a:ext cx="2457540" cy="318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 b="0" i="0" u="none" strike="noStrike" cap="non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YOLOv5 architecture</a:t>
            </a:r>
          </a:p>
        </p:txBody>
      </p:sp>
    </p:spTree>
    <p:extLst>
      <p:ext uri="{BB962C8B-B14F-4D97-AF65-F5344CB8AC3E}">
        <p14:creationId xmlns:p14="http://schemas.microsoft.com/office/powerpoint/2010/main" val="4164895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720;p28">
            <a:extLst>
              <a:ext uri="{FF2B5EF4-FFF2-40B4-BE49-F238E27FC236}">
                <a16:creationId xmlns:a16="http://schemas.microsoft.com/office/drawing/2014/main" id="{36582EAA-0AD4-E1AC-5124-ED763CFBBE30}"/>
              </a:ext>
            </a:extLst>
          </p:cNvPr>
          <p:cNvSpPr/>
          <p:nvPr/>
        </p:nvSpPr>
        <p:spPr>
          <a:xfrm>
            <a:off x="6251659" y="1527853"/>
            <a:ext cx="1484258" cy="1541430"/>
          </a:xfrm>
          <a:prstGeom prst="roundRect">
            <a:avLst/>
          </a:prstGeom>
          <a:solidFill>
            <a:srgbClr val="F5F3EE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3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51" name="Google Shape;851;p33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</a:t>
            </a:r>
            <a:endParaRPr dirty="0"/>
          </a:p>
        </p:txBody>
      </p:sp>
      <p:sp>
        <p:nvSpPr>
          <p:cNvPr id="852" name="Google Shape;852;p33"/>
          <p:cNvSpPr txBox="1"/>
          <p:nvPr/>
        </p:nvSpPr>
        <p:spPr>
          <a:xfrm>
            <a:off x="717225" y="4359204"/>
            <a:ext cx="7704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  <a:hlinkClick r:id="rId3"/>
              </a:rPr>
              <a:t>https://github.com/ultralytics/yolov5</a:t>
            </a: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 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를 </a:t>
            </a:r>
            <a:r>
              <a:rPr lang="en-US" altLang="ko-KR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clone</a:t>
            </a:r>
            <a:r>
              <a:rPr lang="ko-KR" alt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하여 사용</a:t>
            </a:r>
            <a:r>
              <a:rPr lang="en-US" sz="12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 </a:t>
            </a:r>
            <a:endParaRPr sz="12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Cabin"/>
              <a:sym typeface="Cabin"/>
            </a:endParaRPr>
          </a:p>
        </p:txBody>
      </p:sp>
      <p:sp>
        <p:nvSpPr>
          <p:cNvPr id="860" name="Google Shape;860;p33"/>
          <p:cNvSpPr txBox="1"/>
          <p:nvPr/>
        </p:nvSpPr>
        <p:spPr>
          <a:xfrm>
            <a:off x="7349105" y="2082287"/>
            <a:ext cx="1584900" cy="381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. . .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63558D1B-26EB-1C45-2775-411C76474675}"/>
              </a:ext>
            </a:extLst>
          </p:cNvPr>
          <p:cNvGrpSpPr/>
          <p:nvPr/>
        </p:nvGrpSpPr>
        <p:grpSpPr>
          <a:xfrm>
            <a:off x="787017" y="1624686"/>
            <a:ext cx="6895260" cy="1325645"/>
            <a:chOff x="1079695" y="1642440"/>
            <a:chExt cx="6895260" cy="1325645"/>
          </a:xfrm>
        </p:grpSpPr>
        <p:grpSp>
          <p:nvGrpSpPr>
            <p:cNvPr id="15" name="Google Shape;3979;p44">
              <a:extLst>
                <a:ext uri="{FF2B5EF4-FFF2-40B4-BE49-F238E27FC236}">
                  <a16:creationId xmlns:a16="http://schemas.microsoft.com/office/drawing/2014/main" id="{D02F71FD-1990-5AF1-1F8A-2C36AB9C3501}"/>
                </a:ext>
              </a:extLst>
            </p:cNvPr>
            <p:cNvGrpSpPr/>
            <p:nvPr/>
          </p:nvGrpSpPr>
          <p:grpSpPr>
            <a:xfrm>
              <a:off x="1079695" y="1642440"/>
              <a:ext cx="5507537" cy="1325645"/>
              <a:chOff x="4234950" y="2101012"/>
              <a:chExt cx="4219974" cy="1044091"/>
            </a:xfrm>
          </p:grpSpPr>
          <p:sp>
            <p:nvSpPr>
              <p:cNvPr id="16" name="Google Shape;3980;p44">
                <a:extLst>
                  <a:ext uri="{FF2B5EF4-FFF2-40B4-BE49-F238E27FC236}">
                    <a16:creationId xmlns:a16="http://schemas.microsoft.com/office/drawing/2014/main" id="{7C94343D-B9A2-8DBB-7F00-A44C42C683AD}"/>
                  </a:ext>
                </a:extLst>
              </p:cNvPr>
              <p:cNvSpPr/>
              <p:nvPr/>
            </p:nvSpPr>
            <p:spPr>
              <a:xfrm rot="10800000">
                <a:off x="7528544" y="2218809"/>
                <a:ext cx="826790" cy="826702"/>
              </a:xfrm>
              <a:custGeom>
                <a:avLst/>
                <a:gdLst/>
                <a:ahLst/>
                <a:cxnLst/>
                <a:rect l="l" t="t" r="r" b="b"/>
                <a:pathLst>
                  <a:path w="34893" h="34893" extrusionOk="0">
                    <a:moveTo>
                      <a:pt x="1" y="1"/>
                    </a:moveTo>
                    <a:lnTo>
                      <a:pt x="1" y="34892"/>
                    </a:lnTo>
                    <a:lnTo>
                      <a:pt x="34892" y="34892"/>
                    </a:lnTo>
                    <a:lnTo>
                      <a:pt x="3489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981;p44">
                <a:extLst>
                  <a:ext uri="{FF2B5EF4-FFF2-40B4-BE49-F238E27FC236}">
                    <a16:creationId xmlns:a16="http://schemas.microsoft.com/office/drawing/2014/main" id="{0433A018-A2CF-2211-BF2F-5F2A47EF270F}"/>
                  </a:ext>
                </a:extLst>
              </p:cNvPr>
              <p:cNvSpPr/>
              <p:nvPr/>
            </p:nvSpPr>
            <p:spPr>
              <a:xfrm rot="10800000">
                <a:off x="6487595" y="2218809"/>
                <a:ext cx="827572" cy="826702"/>
              </a:xfrm>
              <a:custGeom>
                <a:avLst/>
                <a:gdLst/>
                <a:ahLst/>
                <a:cxnLst/>
                <a:rect l="l" t="t" r="r" b="b"/>
                <a:pathLst>
                  <a:path w="34926" h="34893" extrusionOk="0">
                    <a:moveTo>
                      <a:pt x="1" y="1"/>
                    </a:moveTo>
                    <a:lnTo>
                      <a:pt x="1" y="34892"/>
                    </a:lnTo>
                    <a:lnTo>
                      <a:pt x="34926" y="34892"/>
                    </a:lnTo>
                    <a:lnTo>
                      <a:pt x="3492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982;p44">
                <a:extLst>
                  <a:ext uri="{FF2B5EF4-FFF2-40B4-BE49-F238E27FC236}">
                    <a16:creationId xmlns:a16="http://schemas.microsoft.com/office/drawing/2014/main" id="{24AA521E-546A-5FBC-6CC2-F2AB3C14E001}"/>
                  </a:ext>
                </a:extLst>
              </p:cNvPr>
              <p:cNvSpPr/>
              <p:nvPr/>
            </p:nvSpPr>
            <p:spPr>
              <a:xfrm rot="10800000">
                <a:off x="5430819" y="2218809"/>
                <a:ext cx="827572" cy="826702"/>
              </a:xfrm>
              <a:custGeom>
                <a:avLst/>
                <a:gdLst/>
                <a:ahLst/>
                <a:cxnLst/>
                <a:rect l="l" t="t" r="r" b="b"/>
                <a:pathLst>
                  <a:path w="34926" h="34893" extrusionOk="0">
                    <a:moveTo>
                      <a:pt x="0" y="1"/>
                    </a:moveTo>
                    <a:lnTo>
                      <a:pt x="0" y="34892"/>
                    </a:lnTo>
                    <a:lnTo>
                      <a:pt x="34925" y="34892"/>
                    </a:lnTo>
                    <a:lnTo>
                      <a:pt x="34925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983;p44">
                <a:extLst>
                  <a:ext uri="{FF2B5EF4-FFF2-40B4-BE49-F238E27FC236}">
                    <a16:creationId xmlns:a16="http://schemas.microsoft.com/office/drawing/2014/main" id="{7B046D8D-38D8-100C-D085-A6641F11FD8B}"/>
                  </a:ext>
                </a:extLst>
              </p:cNvPr>
              <p:cNvSpPr/>
              <p:nvPr/>
            </p:nvSpPr>
            <p:spPr>
              <a:xfrm rot="10800000">
                <a:off x="4374848" y="2218809"/>
                <a:ext cx="826790" cy="826702"/>
              </a:xfrm>
              <a:custGeom>
                <a:avLst/>
                <a:gdLst/>
                <a:ahLst/>
                <a:cxnLst/>
                <a:rect l="l" t="t" r="r" b="b"/>
                <a:pathLst>
                  <a:path w="34893" h="34893" extrusionOk="0">
                    <a:moveTo>
                      <a:pt x="1" y="1"/>
                    </a:moveTo>
                    <a:lnTo>
                      <a:pt x="1" y="34892"/>
                    </a:lnTo>
                    <a:lnTo>
                      <a:pt x="34892" y="34892"/>
                    </a:lnTo>
                    <a:lnTo>
                      <a:pt x="3489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0" name="Google Shape;3984;p44">
                <a:extLst>
                  <a:ext uri="{FF2B5EF4-FFF2-40B4-BE49-F238E27FC236}">
                    <a16:creationId xmlns:a16="http://schemas.microsoft.com/office/drawing/2014/main" id="{487FF16A-E04C-B7C7-3740-5D6F26E8BBE9}"/>
                  </a:ext>
                </a:extLst>
              </p:cNvPr>
              <p:cNvSpPr/>
              <p:nvPr/>
            </p:nvSpPr>
            <p:spPr>
              <a:xfrm rot="10800000">
                <a:off x="7410780" y="2622683"/>
                <a:ext cx="1044144" cy="522420"/>
              </a:xfrm>
              <a:custGeom>
                <a:avLst/>
                <a:gdLst/>
                <a:ahLst/>
                <a:cxnLst/>
                <a:rect l="l" t="t" r="r" b="b"/>
                <a:pathLst>
                  <a:path w="44066" h="22050" fill="none" extrusionOk="0">
                    <a:moveTo>
                      <a:pt x="1" y="22050"/>
                    </a:moveTo>
                    <a:cubicBezTo>
                      <a:pt x="1" y="9874"/>
                      <a:pt x="9874" y="1"/>
                      <a:pt x="22050" y="1"/>
                    </a:cubicBezTo>
                    <a:cubicBezTo>
                      <a:pt x="34192" y="1"/>
                      <a:pt x="44065" y="9874"/>
                      <a:pt x="44065" y="22050"/>
                    </a:cubicBezTo>
                  </a:path>
                </a:pathLst>
              </a:custGeom>
              <a:noFill/>
              <a:ln w="20850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985;p44">
                <a:extLst>
                  <a:ext uri="{FF2B5EF4-FFF2-40B4-BE49-F238E27FC236}">
                    <a16:creationId xmlns:a16="http://schemas.microsoft.com/office/drawing/2014/main" id="{67E7A695-74EF-6843-B1E7-4BCB935586DF}"/>
                  </a:ext>
                </a:extLst>
              </p:cNvPr>
              <p:cNvSpPr/>
              <p:nvPr/>
            </p:nvSpPr>
            <p:spPr>
              <a:xfrm rot="10800000">
                <a:off x="6366656" y="2101012"/>
                <a:ext cx="1044144" cy="521638"/>
              </a:xfrm>
              <a:custGeom>
                <a:avLst/>
                <a:gdLst/>
                <a:ahLst/>
                <a:cxnLst/>
                <a:rect l="l" t="t" r="r" b="b"/>
                <a:pathLst>
                  <a:path w="44066" h="22017" fill="none" extrusionOk="0">
                    <a:moveTo>
                      <a:pt x="44065" y="1"/>
                    </a:moveTo>
                    <a:cubicBezTo>
                      <a:pt x="44065" y="12176"/>
                      <a:pt x="34191" y="22016"/>
                      <a:pt x="22049" y="22016"/>
                    </a:cubicBezTo>
                    <a:cubicBezTo>
                      <a:pt x="9874" y="22016"/>
                      <a:pt x="0" y="12176"/>
                      <a:pt x="0" y="1"/>
                    </a:cubicBezTo>
                  </a:path>
                </a:pathLst>
              </a:custGeom>
              <a:noFill/>
              <a:ln w="20850" cap="rnd" cmpd="sng">
                <a:solidFill>
                  <a:srgbClr val="5F7D95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986;p44">
                <a:extLst>
                  <a:ext uri="{FF2B5EF4-FFF2-40B4-BE49-F238E27FC236}">
                    <a16:creationId xmlns:a16="http://schemas.microsoft.com/office/drawing/2014/main" id="{9BF3DABE-ACBF-3004-012E-3E65C64A0034}"/>
                  </a:ext>
                </a:extLst>
              </p:cNvPr>
              <p:cNvSpPr/>
              <p:nvPr/>
            </p:nvSpPr>
            <p:spPr>
              <a:xfrm rot="10800000">
                <a:off x="5322557" y="2622683"/>
                <a:ext cx="1044120" cy="522420"/>
              </a:xfrm>
              <a:custGeom>
                <a:avLst/>
                <a:gdLst/>
                <a:ahLst/>
                <a:cxnLst/>
                <a:rect l="l" t="t" r="r" b="b"/>
                <a:pathLst>
                  <a:path w="44065" h="22050" fill="none" extrusionOk="0">
                    <a:moveTo>
                      <a:pt x="0" y="22050"/>
                    </a:moveTo>
                    <a:cubicBezTo>
                      <a:pt x="0" y="9874"/>
                      <a:pt x="9874" y="1"/>
                      <a:pt x="22049" y="1"/>
                    </a:cubicBezTo>
                    <a:cubicBezTo>
                      <a:pt x="34191" y="1"/>
                      <a:pt x="44065" y="9874"/>
                      <a:pt x="44065" y="22050"/>
                    </a:cubicBezTo>
                  </a:path>
                </a:pathLst>
              </a:custGeom>
              <a:noFill/>
              <a:ln w="20850" cap="rnd" cmpd="sng">
                <a:solidFill>
                  <a:srgbClr val="869FB2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987;p44">
                <a:extLst>
                  <a:ext uri="{FF2B5EF4-FFF2-40B4-BE49-F238E27FC236}">
                    <a16:creationId xmlns:a16="http://schemas.microsoft.com/office/drawing/2014/main" id="{8A0E18E0-BD08-55D5-97C9-23B0B89B32BF}"/>
                  </a:ext>
                </a:extLst>
              </p:cNvPr>
              <p:cNvSpPr/>
              <p:nvPr/>
            </p:nvSpPr>
            <p:spPr>
              <a:xfrm rot="10800000">
                <a:off x="4278434" y="2101012"/>
                <a:ext cx="1044144" cy="521638"/>
              </a:xfrm>
              <a:custGeom>
                <a:avLst/>
                <a:gdLst/>
                <a:ahLst/>
                <a:cxnLst/>
                <a:rect l="l" t="t" r="r" b="b"/>
                <a:pathLst>
                  <a:path w="44066" h="22017" fill="none" extrusionOk="0">
                    <a:moveTo>
                      <a:pt x="44066" y="1"/>
                    </a:moveTo>
                    <a:cubicBezTo>
                      <a:pt x="44066" y="12176"/>
                      <a:pt x="34192" y="22016"/>
                      <a:pt x="22017" y="22016"/>
                    </a:cubicBezTo>
                    <a:cubicBezTo>
                      <a:pt x="9875" y="22016"/>
                      <a:pt x="1" y="12176"/>
                      <a:pt x="1" y="1"/>
                    </a:cubicBezTo>
                  </a:path>
                </a:pathLst>
              </a:custGeom>
              <a:noFill/>
              <a:ln w="20850" cap="rnd" cmpd="sng">
                <a:solidFill>
                  <a:srgbClr val="BAC8D3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988;p44">
                <a:extLst>
                  <a:ext uri="{FF2B5EF4-FFF2-40B4-BE49-F238E27FC236}">
                    <a16:creationId xmlns:a16="http://schemas.microsoft.com/office/drawing/2014/main" id="{2231A185-3809-18AB-D3B4-DC0C08378C96}"/>
                  </a:ext>
                </a:extLst>
              </p:cNvPr>
              <p:cNvSpPr/>
              <p:nvPr/>
            </p:nvSpPr>
            <p:spPr>
              <a:xfrm rot="10800000">
                <a:off x="7367296" y="2570459"/>
                <a:ext cx="86984" cy="86975"/>
              </a:xfrm>
              <a:custGeom>
                <a:avLst/>
                <a:gdLst/>
                <a:ahLst/>
                <a:cxnLst/>
                <a:rect l="l" t="t" r="r" b="b"/>
                <a:pathLst>
                  <a:path w="3671" h="3671" extrusionOk="0">
                    <a:moveTo>
                      <a:pt x="1835" y="1"/>
                    </a:moveTo>
                    <a:cubicBezTo>
                      <a:pt x="835" y="1"/>
                      <a:pt x="1" y="835"/>
                      <a:pt x="1" y="1836"/>
                    </a:cubicBezTo>
                    <a:cubicBezTo>
                      <a:pt x="1" y="2870"/>
                      <a:pt x="835" y="3670"/>
                      <a:pt x="1835" y="3670"/>
                    </a:cubicBezTo>
                    <a:cubicBezTo>
                      <a:pt x="2869" y="3670"/>
                      <a:pt x="3670" y="2870"/>
                      <a:pt x="3670" y="1836"/>
                    </a:cubicBezTo>
                    <a:cubicBezTo>
                      <a:pt x="3670" y="835"/>
                      <a:pt x="2836" y="1"/>
                      <a:pt x="18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989;p44">
                <a:extLst>
                  <a:ext uri="{FF2B5EF4-FFF2-40B4-BE49-F238E27FC236}">
                    <a16:creationId xmlns:a16="http://schemas.microsoft.com/office/drawing/2014/main" id="{D9DBC867-6476-707D-9409-BE803127A42F}"/>
                  </a:ext>
                </a:extLst>
              </p:cNvPr>
              <p:cNvSpPr/>
              <p:nvPr/>
            </p:nvSpPr>
            <p:spPr>
              <a:xfrm rot="10800000">
                <a:off x="6323197" y="2570459"/>
                <a:ext cx="86961" cy="869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671" extrusionOk="0">
                    <a:moveTo>
                      <a:pt x="1835" y="1"/>
                    </a:moveTo>
                    <a:cubicBezTo>
                      <a:pt x="834" y="1"/>
                      <a:pt x="1" y="835"/>
                      <a:pt x="1" y="1836"/>
                    </a:cubicBezTo>
                    <a:cubicBezTo>
                      <a:pt x="1" y="2870"/>
                      <a:pt x="834" y="3670"/>
                      <a:pt x="1835" y="3670"/>
                    </a:cubicBezTo>
                    <a:cubicBezTo>
                      <a:pt x="2836" y="3670"/>
                      <a:pt x="3670" y="2870"/>
                      <a:pt x="3670" y="1836"/>
                    </a:cubicBezTo>
                    <a:cubicBezTo>
                      <a:pt x="3670" y="835"/>
                      <a:pt x="2869" y="1"/>
                      <a:pt x="18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990;p44">
                <a:extLst>
                  <a:ext uri="{FF2B5EF4-FFF2-40B4-BE49-F238E27FC236}">
                    <a16:creationId xmlns:a16="http://schemas.microsoft.com/office/drawing/2014/main" id="{62BF7E60-FEB2-6890-F0E9-991242E1FB36}"/>
                  </a:ext>
                </a:extLst>
              </p:cNvPr>
              <p:cNvSpPr/>
              <p:nvPr/>
            </p:nvSpPr>
            <p:spPr>
              <a:xfrm rot="10800000">
                <a:off x="5279073" y="2570459"/>
                <a:ext cx="86961" cy="869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671" extrusionOk="0">
                    <a:moveTo>
                      <a:pt x="1835" y="1"/>
                    </a:moveTo>
                    <a:cubicBezTo>
                      <a:pt x="834" y="1"/>
                      <a:pt x="0" y="835"/>
                      <a:pt x="0" y="1836"/>
                    </a:cubicBezTo>
                    <a:cubicBezTo>
                      <a:pt x="0" y="2870"/>
                      <a:pt x="834" y="3670"/>
                      <a:pt x="1835" y="3670"/>
                    </a:cubicBezTo>
                    <a:cubicBezTo>
                      <a:pt x="2836" y="3670"/>
                      <a:pt x="3670" y="2870"/>
                      <a:pt x="3670" y="1836"/>
                    </a:cubicBezTo>
                    <a:cubicBezTo>
                      <a:pt x="3670" y="835"/>
                      <a:pt x="2836" y="1"/>
                      <a:pt x="18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991;p44">
                <a:extLst>
                  <a:ext uri="{FF2B5EF4-FFF2-40B4-BE49-F238E27FC236}">
                    <a16:creationId xmlns:a16="http://schemas.microsoft.com/office/drawing/2014/main" id="{B445F04D-77EF-D09C-8C44-CC41907A2D31}"/>
                  </a:ext>
                </a:extLst>
              </p:cNvPr>
              <p:cNvSpPr/>
              <p:nvPr/>
            </p:nvSpPr>
            <p:spPr>
              <a:xfrm rot="10800000">
                <a:off x="4234950" y="2570459"/>
                <a:ext cx="86961" cy="86975"/>
              </a:xfrm>
              <a:custGeom>
                <a:avLst/>
                <a:gdLst/>
                <a:ahLst/>
                <a:cxnLst/>
                <a:rect l="l" t="t" r="r" b="b"/>
                <a:pathLst>
                  <a:path w="3670" h="3671" extrusionOk="0">
                    <a:moveTo>
                      <a:pt x="1835" y="1"/>
                    </a:moveTo>
                    <a:cubicBezTo>
                      <a:pt x="834" y="1"/>
                      <a:pt x="0" y="835"/>
                      <a:pt x="0" y="1836"/>
                    </a:cubicBezTo>
                    <a:cubicBezTo>
                      <a:pt x="0" y="2870"/>
                      <a:pt x="834" y="3670"/>
                      <a:pt x="1835" y="3670"/>
                    </a:cubicBezTo>
                    <a:cubicBezTo>
                      <a:pt x="2836" y="3670"/>
                      <a:pt x="3669" y="2870"/>
                      <a:pt x="3669" y="1836"/>
                    </a:cubicBezTo>
                    <a:cubicBezTo>
                      <a:pt x="3669" y="835"/>
                      <a:pt x="2836" y="1"/>
                      <a:pt x="18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992;p44">
                <a:extLst>
                  <a:ext uri="{FF2B5EF4-FFF2-40B4-BE49-F238E27FC236}">
                    <a16:creationId xmlns:a16="http://schemas.microsoft.com/office/drawing/2014/main" id="{CA5F1206-DFFC-36E2-2AB2-3A4B9E0D2D52}"/>
                  </a:ext>
                </a:extLst>
              </p:cNvPr>
              <p:cNvSpPr/>
              <p:nvPr/>
            </p:nvSpPr>
            <p:spPr>
              <a:xfrm rot="10800000">
                <a:off x="7541197" y="2231460"/>
                <a:ext cx="801483" cy="800617"/>
              </a:xfrm>
              <a:custGeom>
                <a:avLst/>
                <a:gdLst/>
                <a:ahLst/>
                <a:cxnLst/>
                <a:rect l="l" t="t" r="r" b="b"/>
                <a:pathLst>
                  <a:path w="33825" h="33792" extrusionOk="0">
                    <a:moveTo>
                      <a:pt x="16912" y="1835"/>
                    </a:moveTo>
                    <a:cubicBezTo>
                      <a:pt x="25218" y="1835"/>
                      <a:pt x="31956" y="8573"/>
                      <a:pt x="31956" y="16879"/>
                    </a:cubicBezTo>
                    <a:cubicBezTo>
                      <a:pt x="31956" y="25185"/>
                      <a:pt x="25218" y="31923"/>
                      <a:pt x="16912" y="31923"/>
                    </a:cubicBezTo>
                    <a:cubicBezTo>
                      <a:pt x="8606" y="31923"/>
                      <a:pt x="1868" y="25185"/>
                      <a:pt x="1868" y="16879"/>
                    </a:cubicBezTo>
                    <a:cubicBezTo>
                      <a:pt x="1868" y="8573"/>
                      <a:pt x="8606" y="1835"/>
                      <a:pt x="16912" y="1835"/>
                    </a:cubicBezTo>
                    <a:close/>
                    <a:moveTo>
                      <a:pt x="16912" y="1"/>
                    </a:moveTo>
                    <a:cubicBezTo>
                      <a:pt x="7572" y="1"/>
                      <a:pt x="0" y="7539"/>
                      <a:pt x="0" y="16879"/>
                    </a:cubicBezTo>
                    <a:cubicBezTo>
                      <a:pt x="0" y="26219"/>
                      <a:pt x="7572" y="33791"/>
                      <a:pt x="16912" y="33791"/>
                    </a:cubicBezTo>
                    <a:cubicBezTo>
                      <a:pt x="26252" y="33791"/>
                      <a:pt x="33824" y="26219"/>
                      <a:pt x="33824" y="16879"/>
                    </a:cubicBezTo>
                    <a:cubicBezTo>
                      <a:pt x="33824" y="7539"/>
                      <a:pt x="26252" y="1"/>
                      <a:pt x="169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993;p44">
                <a:extLst>
                  <a:ext uri="{FF2B5EF4-FFF2-40B4-BE49-F238E27FC236}">
                    <a16:creationId xmlns:a16="http://schemas.microsoft.com/office/drawing/2014/main" id="{E5A10B49-37FB-0490-8B12-8FBDF2392F4A}"/>
                  </a:ext>
                </a:extLst>
              </p:cNvPr>
              <p:cNvSpPr/>
              <p:nvPr/>
            </p:nvSpPr>
            <p:spPr>
              <a:xfrm rot="10800000">
                <a:off x="6488377" y="2231460"/>
                <a:ext cx="800701" cy="800617"/>
              </a:xfrm>
              <a:custGeom>
                <a:avLst/>
                <a:gdLst/>
                <a:ahLst/>
                <a:cxnLst/>
                <a:rect l="l" t="t" r="r" b="b"/>
                <a:pathLst>
                  <a:path w="33792" h="33792" extrusionOk="0">
                    <a:moveTo>
                      <a:pt x="16912" y="1"/>
                    </a:moveTo>
                    <a:cubicBezTo>
                      <a:pt x="7572" y="1"/>
                      <a:pt x="0" y="7539"/>
                      <a:pt x="0" y="16879"/>
                    </a:cubicBezTo>
                    <a:cubicBezTo>
                      <a:pt x="0" y="26219"/>
                      <a:pt x="7572" y="33791"/>
                      <a:pt x="16912" y="33791"/>
                    </a:cubicBezTo>
                    <a:cubicBezTo>
                      <a:pt x="26219" y="33791"/>
                      <a:pt x="33791" y="26219"/>
                      <a:pt x="33791" y="16879"/>
                    </a:cubicBezTo>
                    <a:cubicBezTo>
                      <a:pt x="33791" y="7539"/>
                      <a:pt x="26252" y="1"/>
                      <a:pt x="16912" y="1"/>
                    </a:cubicBezTo>
                    <a:close/>
                    <a:moveTo>
                      <a:pt x="16912" y="31923"/>
                    </a:moveTo>
                    <a:cubicBezTo>
                      <a:pt x="8607" y="31923"/>
                      <a:pt x="1868" y="25185"/>
                      <a:pt x="1868" y="16879"/>
                    </a:cubicBezTo>
                    <a:cubicBezTo>
                      <a:pt x="1868" y="8573"/>
                      <a:pt x="8607" y="1835"/>
                      <a:pt x="16912" y="1835"/>
                    </a:cubicBezTo>
                    <a:cubicBezTo>
                      <a:pt x="25218" y="1835"/>
                      <a:pt x="31957" y="8573"/>
                      <a:pt x="31957" y="16879"/>
                    </a:cubicBezTo>
                    <a:cubicBezTo>
                      <a:pt x="31957" y="25185"/>
                      <a:pt x="25218" y="31923"/>
                      <a:pt x="16912" y="31923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994;p44">
                <a:extLst>
                  <a:ext uri="{FF2B5EF4-FFF2-40B4-BE49-F238E27FC236}">
                    <a16:creationId xmlns:a16="http://schemas.microsoft.com/office/drawing/2014/main" id="{F02DF84C-DF9B-43CA-F0C9-588AB92BE6D0}"/>
                  </a:ext>
                </a:extLst>
              </p:cNvPr>
              <p:cNvSpPr/>
              <p:nvPr/>
            </p:nvSpPr>
            <p:spPr>
              <a:xfrm rot="10800000">
                <a:off x="5434776" y="2231460"/>
                <a:ext cx="800701" cy="800617"/>
              </a:xfrm>
              <a:custGeom>
                <a:avLst/>
                <a:gdLst/>
                <a:ahLst/>
                <a:cxnLst/>
                <a:rect l="l" t="t" r="r" b="b"/>
                <a:pathLst>
                  <a:path w="33792" h="33792" extrusionOk="0">
                    <a:moveTo>
                      <a:pt x="16879" y="1"/>
                    </a:moveTo>
                    <a:cubicBezTo>
                      <a:pt x="7539" y="1"/>
                      <a:pt x="0" y="7539"/>
                      <a:pt x="0" y="16879"/>
                    </a:cubicBezTo>
                    <a:cubicBezTo>
                      <a:pt x="0" y="26219"/>
                      <a:pt x="7539" y="33791"/>
                      <a:pt x="16879" y="33791"/>
                    </a:cubicBezTo>
                    <a:cubicBezTo>
                      <a:pt x="26219" y="33791"/>
                      <a:pt x="33791" y="26219"/>
                      <a:pt x="33791" y="16879"/>
                    </a:cubicBezTo>
                    <a:cubicBezTo>
                      <a:pt x="33791" y="7539"/>
                      <a:pt x="26219" y="1"/>
                      <a:pt x="16879" y="1"/>
                    </a:cubicBezTo>
                    <a:close/>
                    <a:moveTo>
                      <a:pt x="16879" y="31923"/>
                    </a:moveTo>
                    <a:cubicBezTo>
                      <a:pt x="8573" y="31923"/>
                      <a:pt x="1835" y="25185"/>
                      <a:pt x="1835" y="16879"/>
                    </a:cubicBezTo>
                    <a:cubicBezTo>
                      <a:pt x="1835" y="8573"/>
                      <a:pt x="8573" y="1835"/>
                      <a:pt x="16879" y="1835"/>
                    </a:cubicBezTo>
                    <a:cubicBezTo>
                      <a:pt x="25185" y="1835"/>
                      <a:pt x="31923" y="8573"/>
                      <a:pt x="31923" y="16879"/>
                    </a:cubicBezTo>
                    <a:cubicBezTo>
                      <a:pt x="31923" y="25185"/>
                      <a:pt x="25185" y="31923"/>
                      <a:pt x="16879" y="31923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995;p44">
                <a:extLst>
                  <a:ext uri="{FF2B5EF4-FFF2-40B4-BE49-F238E27FC236}">
                    <a16:creationId xmlns:a16="http://schemas.microsoft.com/office/drawing/2014/main" id="{A83687A6-3558-2587-721B-37924D4BE987}"/>
                  </a:ext>
                </a:extLst>
              </p:cNvPr>
              <p:cNvSpPr/>
              <p:nvPr/>
            </p:nvSpPr>
            <p:spPr>
              <a:xfrm rot="10800000">
                <a:off x="4381980" y="2231460"/>
                <a:ext cx="800678" cy="800617"/>
              </a:xfrm>
              <a:custGeom>
                <a:avLst/>
                <a:gdLst/>
                <a:ahLst/>
                <a:cxnLst/>
                <a:rect l="l" t="t" r="r" b="b"/>
                <a:pathLst>
                  <a:path w="33791" h="33792" extrusionOk="0">
                    <a:moveTo>
                      <a:pt x="16912" y="1"/>
                    </a:moveTo>
                    <a:cubicBezTo>
                      <a:pt x="7572" y="1"/>
                      <a:pt x="0" y="7539"/>
                      <a:pt x="0" y="16879"/>
                    </a:cubicBezTo>
                    <a:cubicBezTo>
                      <a:pt x="0" y="26219"/>
                      <a:pt x="7572" y="33791"/>
                      <a:pt x="16912" y="33791"/>
                    </a:cubicBezTo>
                    <a:cubicBezTo>
                      <a:pt x="26252" y="33791"/>
                      <a:pt x="33791" y="26219"/>
                      <a:pt x="33791" y="16879"/>
                    </a:cubicBezTo>
                    <a:cubicBezTo>
                      <a:pt x="33791" y="7539"/>
                      <a:pt x="26252" y="1"/>
                      <a:pt x="16912" y="1"/>
                    </a:cubicBezTo>
                    <a:close/>
                    <a:moveTo>
                      <a:pt x="16912" y="31923"/>
                    </a:moveTo>
                    <a:cubicBezTo>
                      <a:pt x="8606" y="31923"/>
                      <a:pt x="1868" y="25185"/>
                      <a:pt x="1868" y="16879"/>
                    </a:cubicBezTo>
                    <a:cubicBezTo>
                      <a:pt x="1868" y="8573"/>
                      <a:pt x="8606" y="1835"/>
                      <a:pt x="16912" y="1835"/>
                    </a:cubicBezTo>
                    <a:cubicBezTo>
                      <a:pt x="25218" y="1835"/>
                      <a:pt x="31956" y="8573"/>
                      <a:pt x="31956" y="16879"/>
                    </a:cubicBezTo>
                    <a:cubicBezTo>
                      <a:pt x="31956" y="25185"/>
                      <a:pt x="25218" y="31923"/>
                      <a:pt x="16912" y="31923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983;p44">
              <a:extLst>
                <a:ext uri="{FF2B5EF4-FFF2-40B4-BE49-F238E27FC236}">
                  <a16:creationId xmlns:a16="http://schemas.microsoft.com/office/drawing/2014/main" id="{6D2A419F-EAD0-8B89-D986-B933BFF2F67A}"/>
                </a:ext>
              </a:extLst>
            </p:cNvPr>
            <p:cNvSpPr/>
            <p:nvPr/>
          </p:nvSpPr>
          <p:spPr>
            <a:xfrm rot="10800000">
              <a:off x="6738063" y="1792043"/>
              <a:ext cx="1079053" cy="1049634"/>
            </a:xfrm>
            <a:custGeom>
              <a:avLst/>
              <a:gdLst/>
              <a:ahLst/>
              <a:cxnLst/>
              <a:rect l="l" t="t" r="r" b="b"/>
              <a:pathLst>
                <a:path w="34893" h="34893" extrusionOk="0">
                  <a:moveTo>
                    <a:pt x="1" y="1"/>
                  </a:moveTo>
                  <a:lnTo>
                    <a:pt x="1" y="34892"/>
                  </a:lnTo>
                  <a:lnTo>
                    <a:pt x="34892" y="34892"/>
                  </a:lnTo>
                  <a:lnTo>
                    <a:pt x="348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869FB2"/>
                </a:solidFill>
              </a:endParaRPr>
            </a:p>
          </p:txBody>
        </p:sp>
        <p:sp>
          <p:nvSpPr>
            <p:cNvPr id="40" name="Google Shape;3987;p44">
              <a:extLst>
                <a:ext uri="{FF2B5EF4-FFF2-40B4-BE49-F238E27FC236}">
                  <a16:creationId xmlns:a16="http://schemas.microsoft.com/office/drawing/2014/main" id="{108546A7-6E05-EB6D-4696-570027665FD5}"/>
                </a:ext>
              </a:extLst>
            </p:cNvPr>
            <p:cNvSpPr/>
            <p:nvPr/>
          </p:nvSpPr>
          <p:spPr>
            <a:xfrm rot="10800000">
              <a:off x="6612231" y="1642480"/>
              <a:ext cx="1362724" cy="662305"/>
            </a:xfrm>
            <a:custGeom>
              <a:avLst/>
              <a:gdLst/>
              <a:ahLst/>
              <a:cxnLst/>
              <a:rect l="l" t="t" r="r" b="b"/>
              <a:pathLst>
                <a:path w="44066" h="22017" fill="none" extrusionOk="0">
                  <a:moveTo>
                    <a:pt x="44066" y="1"/>
                  </a:moveTo>
                  <a:cubicBezTo>
                    <a:pt x="44066" y="12176"/>
                    <a:pt x="34192" y="22016"/>
                    <a:pt x="22017" y="22016"/>
                  </a:cubicBezTo>
                  <a:cubicBezTo>
                    <a:pt x="9875" y="22016"/>
                    <a:pt x="1" y="12176"/>
                    <a:pt x="1" y="1"/>
                  </a:cubicBezTo>
                </a:path>
              </a:pathLst>
            </a:custGeom>
            <a:noFill/>
            <a:ln w="20850" cap="rnd" cmpd="sng">
              <a:solidFill>
                <a:srgbClr val="BAC8D3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869FB2"/>
                </a:solidFill>
              </a:endParaRPr>
            </a:p>
          </p:txBody>
        </p:sp>
        <p:sp>
          <p:nvSpPr>
            <p:cNvPr id="44" name="Google Shape;3991;p44">
              <a:extLst>
                <a:ext uri="{FF2B5EF4-FFF2-40B4-BE49-F238E27FC236}">
                  <a16:creationId xmlns:a16="http://schemas.microsoft.com/office/drawing/2014/main" id="{234B046B-49DC-494A-8E97-0E0B5A5A627E}"/>
                </a:ext>
              </a:extLst>
            </p:cNvPr>
            <p:cNvSpPr/>
            <p:nvPr/>
          </p:nvSpPr>
          <p:spPr>
            <a:xfrm rot="10800000">
              <a:off x="6555480" y="2238520"/>
              <a:ext cx="113494" cy="110429"/>
            </a:xfrm>
            <a:custGeom>
              <a:avLst/>
              <a:gdLst/>
              <a:ahLst/>
              <a:cxnLst/>
              <a:rect l="l" t="t" r="r" b="b"/>
              <a:pathLst>
                <a:path w="3670" h="3671" extrusionOk="0">
                  <a:moveTo>
                    <a:pt x="1835" y="1"/>
                  </a:moveTo>
                  <a:cubicBezTo>
                    <a:pt x="834" y="1"/>
                    <a:pt x="0" y="835"/>
                    <a:pt x="0" y="1836"/>
                  </a:cubicBezTo>
                  <a:cubicBezTo>
                    <a:pt x="0" y="2870"/>
                    <a:pt x="834" y="3670"/>
                    <a:pt x="1835" y="3670"/>
                  </a:cubicBezTo>
                  <a:cubicBezTo>
                    <a:pt x="2836" y="3670"/>
                    <a:pt x="3669" y="2870"/>
                    <a:pt x="3669" y="1836"/>
                  </a:cubicBezTo>
                  <a:cubicBezTo>
                    <a:pt x="3669" y="835"/>
                    <a:pt x="2836" y="1"/>
                    <a:pt x="18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995;p44">
              <a:extLst>
                <a:ext uri="{FF2B5EF4-FFF2-40B4-BE49-F238E27FC236}">
                  <a16:creationId xmlns:a16="http://schemas.microsoft.com/office/drawing/2014/main" id="{8D04DBD1-9BA9-C6D0-2DFE-D5C9FC9D6A92}"/>
                </a:ext>
              </a:extLst>
            </p:cNvPr>
            <p:cNvSpPr/>
            <p:nvPr/>
          </p:nvSpPr>
          <p:spPr>
            <a:xfrm rot="10800000">
              <a:off x="6747371" y="1808105"/>
              <a:ext cx="1044974" cy="1016515"/>
            </a:xfrm>
            <a:custGeom>
              <a:avLst/>
              <a:gdLst/>
              <a:ahLst/>
              <a:cxnLst/>
              <a:rect l="l" t="t" r="r" b="b"/>
              <a:pathLst>
                <a:path w="33791" h="33792" extrusionOk="0">
                  <a:moveTo>
                    <a:pt x="16912" y="1"/>
                  </a:moveTo>
                  <a:cubicBezTo>
                    <a:pt x="7572" y="1"/>
                    <a:pt x="0" y="7539"/>
                    <a:pt x="0" y="16879"/>
                  </a:cubicBezTo>
                  <a:cubicBezTo>
                    <a:pt x="0" y="26219"/>
                    <a:pt x="7572" y="33791"/>
                    <a:pt x="16912" y="33791"/>
                  </a:cubicBezTo>
                  <a:cubicBezTo>
                    <a:pt x="26252" y="33791"/>
                    <a:pt x="33791" y="26219"/>
                    <a:pt x="33791" y="16879"/>
                  </a:cubicBezTo>
                  <a:cubicBezTo>
                    <a:pt x="33791" y="7539"/>
                    <a:pt x="26252" y="1"/>
                    <a:pt x="16912" y="1"/>
                  </a:cubicBezTo>
                  <a:close/>
                  <a:moveTo>
                    <a:pt x="16912" y="31923"/>
                  </a:moveTo>
                  <a:cubicBezTo>
                    <a:pt x="8606" y="31923"/>
                    <a:pt x="1868" y="25185"/>
                    <a:pt x="1868" y="16879"/>
                  </a:cubicBezTo>
                  <a:cubicBezTo>
                    <a:pt x="1868" y="8573"/>
                    <a:pt x="8606" y="1835"/>
                    <a:pt x="16912" y="1835"/>
                  </a:cubicBezTo>
                  <a:cubicBezTo>
                    <a:pt x="25218" y="1835"/>
                    <a:pt x="31956" y="8573"/>
                    <a:pt x="31956" y="16879"/>
                  </a:cubicBezTo>
                  <a:cubicBezTo>
                    <a:pt x="31956" y="25185"/>
                    <a:pt x="25218" y="31923"/>
                    <a:pt x="16912" y="31923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" name="Google Shape;856;p33">
            <a:extLst>
              <a:ext uri="{FF2B5EF4-FFF2-40B4-BE49-F238E27FC236}">
                <a16:creationId xmlns:a16="http://schemas.microsoft.com/office/drawing/2014/main" id="{52888471-6A06-1963-0AB5-E1CB2E4C15F4}"/>
              </a:ext>
            </a:extLst>
          </p:cNvPr>
          <p:cNvSpPr txBox="1"/>
          <p:nvPr/>
        </p:nvSpPr>
        <p:spPr>
          <a:xfrm>
            <a:off x="712325" y="1982737"/>
            <a:ext cx="15958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v1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52" name="Google Shape;856;p33">
            <a:extLst>
              <a:ext uri="{FF2B5EF4-FFF2-40B4-BE49-F238E27FC236}">
                <a16:creationId xmlns:a16="http://schemas.microsoft.com/office/drawing/2014/main" id="{A1C4F167-9892-DB9C-57DE-FFDE86802F0B}"/>
              </a:ext>
            </a:extLst>
          </p:cNvPr>
          <p:cNvSpPr txBox="1"/>
          <p:nvPr/>
        </p:nvSpPr>
        <p:spPr>
          <a:xfrm>
            <a:off x="2079470" y="1980712"/>
            <a:ext cx="15958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v2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53" name="Google Shape;856;p33">
            <a:extLst>
              <a:ext uri="{FF2B5EF4-FFF2-40B4-BE49-F238E27FC236}">
                <a16:creationId xmlns:a16="http://schemas.microsoft.com/office/drawing/2014/main" id="{E0676E38-5BC4-7E62-FB5B-0EE81D04FD0F}"/>
              </a:ext>
            </a:extLst>
          </p:cNvPr>
          <p:cNvSpPr txBox="1"/>
          <p:nvPr/>
        </p:nvSpPr>
        <p:spPr>
          <a:xfrm>
            <a:off x="3463416" y="1964018"/>
            <a:ext cx="15958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v3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54" name="Google Shape;856;p33">
            <a:extLst>
              <a:ext uri="{FF2B5EF4-FFF2-40B4-BE49-F238E27FC236}">
                <a16:creationId xmlns:a16="http://schemas.microsoft.com/office/drawing/2014/main" id="{895D0538-908C-C037-5B04-E18EAAE323FD}"/>
              </a:ext>
            </a:extLst>
          </p:cNvPr>
          <p:cNvSpPr txBox="1"/>
          <p:nvPr/>
        </p:nvSpPr>
        <p:spPr>
          <a:xfrm>
            <a:off x="4824747" y="1964716"/>
            <a:ext cx="15958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v4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55" name="Google Shape;856;p33">
            <a:extLst>
              <a:ext uri="{FF2B5EF4-FFF2-40B4-BE49-F238E27FC236}">
                <a16:creationId xmlns:a16="http://schemas.microsoft.com/office/drawing/2014/main" id="{30311A3D-3888-9FD2-A468-88AC3665E937}"/>
              </a:ext>
            </a:extLst>
          </p:cNvPr>
          <p:cNvSpPr txBox="1"/>
          <p:nvPr/>
        </p:nvSpPr>
        <p:spPr>
          <a:xfrm>
            <a:off x="6186977" y="1969888"/>
            <a:ext cx="15958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YOLOv5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57" name="화살표: 아래쪽 56">
            <a:extLst>
              <a:ext uri="{FF2B5EF4-FFF2-40B4-BE49-F238E27FC236}">
                <a16:creationId xmlns:a16="http://schemas.microsoft.com/office/drawing/2014/main" id="{2A6922EC-F5B0-DDB1-346C-3D8E33786E14}"/>
              </a:ext>
            </a:extLst>
          </p:cNvPr>
          <p:cNvSpPr/>
          <p:nvPr/>
        </p:nvSpPr>
        <p:spPr>
          <a:xfrm>
            <a:off x="6802111" y="1195730"/>
            <a:ext cx="397608" cy="296776"/>
          </a:xfrm>
          <a:prstGeom prst="downArrow">
            <a:avLst/>
          </a:prstGeom>
          <a:solidFill>
            <a:srgbClr val="25C5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Google Shape;690;p26">
            <a:extLst>
              <a:ext uri="{FF2B5EF4-FFF2-40B4-BE49-F238E27FC236}">
                <a16:creationId xmlns:a16="http://schemas.microsoft.com/office/drawing/2014/main" id="{DADAEBB1-A2E2-ABC3-CD3E-5700CA16D632}"/>
              </a:ext>
            </a:extLst>
          </p:cNvPr>
          <p:cNvSpPr txBox="1">
            <a:spLocks/>
          </p:cNvSpPr>
          <p:nvPr/>
        </p:nvSpPr>
        <p:spPr>
          <a:xfrm>
            <a:off x="2358219" y="3185060"/>
            <a:ext cx="3451011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sz="1400" dirty="0" err="1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Pytorch</a:t>
            </a: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기반</a:t>
            </a:r>
            <a:endParaRPr lang="en-US"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buFont typeface="Cabin"/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grpSp>
        <p:nvGrpSpPr>
          <p:cNvPr id="60" name="Google Shape;692;p26">
            <a:extLst>
              <a:ext uri="{FF2B5EF4-FFF2-40B4-BE49-F238E27FC236}">
                <a16:creationId xmlns:a16="http://schemas.microsoft.com/office/drawing/2014/main" id="{60DF92A5-7E68-34C6-BA5D-1E3EEAEF811B}"/>
              </a:ext>
            </a:extLst>
          </p:cNvPr>
          <p:cNvGrpSpPr/>
          <p:nvPr/>
        </p:nvGrpSpPr>
        <p:grpSpPr>
          <a:xfrm>
            <a:off x="2144110" y="3287025"/>
            <a:ext cx="234160" cy="234160"/>
            <a:chOff x="209945" y="1501725"/>
            <a:chExt cx="2838300" cy="2838300"/>
          </a:xfrm>
        </p:grpSpPr>
        <p:sp>
          <p:nvSpPr>
            <p:cNvPr id="61" name="Google Shape;693;p26">
              <a:extLst>
                <a:ext uri="{FF2B5EF4-FFF2-40B4-BE49-F238E27FC236}">
                  <a16:creationId xmlns:a16="http://schemas.microsoft.com/office/drawing/2014/main" id="{20D7C90B-1089-207D-8792-2A782C7F427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94;p26">
              <a:extLst>
                <a:ext uri="{FF2B5EF4-FFF2-40B4-BE49-F238E27FC236}">
                  <a16:creationId xmlns:a16="http://schemas.microsoft.com/office/drawing/2014/main" id="{96013C37-E1FE-B41D-368A-291E7B844A67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90;p26">
            <a:extLst>
              <a:ext uri="{FF2B5EF4-FFF2-40B4-BE49-F238E27FC236}">
                <a16:creationId xmlns:a16="http://schemas.microsoft.com/office/drawing/2014/main" id="{1C0C8D4F-77E0-4140-21C4-A193977BF94D}"/>
              </a:ext>
            </a:extLst>
          </p:cNvPr>
          <p:cNvSpPr txBox="1">
            <a:spLocks/>
          </p:cNvSpPr>
          <p:nvPr/>
        </p:nvSpPr>
        <p:spPr>
          <a:xfrm>
            <a:off x="2378272" y="3514180"/>
            <a:ext cx="3451011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Backbone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으로 </a:t>
            </a: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CSP-Darknet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사용</a:t>
            </a:r>
            <a:endParaRPr lang="en-US"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832" name="Google Shape;692;p26">
            <a:extLst>
              <a:ext uri="{FF2B5EF4-FFF2-40B4-BE49-F238E27FC236}">
                <a16:creationId xmlns:a16="http://schemas.microsoft.com/office/drawing/2014/main" id="{2E1DFBBD-CDD1-FBB6-F5B9-1334C09A3E78}"/>
              </a:ext>
            </a:extLst>
          </p:cNvPr>
          <p:cNvGrpSpPr/>
          <p:nvPr/>
        </p:nvGrpSpPr>
        <p:grpSpPr>
          <a:xfrm>
            <a:off x="2142964" y="3615233"/>
            <a:ext cx="234160" cy="234160"/>
            <a:chOff x="209945" y="1501725"/>
            <a:chExt cx="2838300" cy="2838300"/>
          </a:xfrm>
        </p:grpSpPr>
        <p:sp>
          <p:nvSpPr>
            <p:cNvPr id="833" name="Google Shape;693;p26">
              <a:extLst>
                <a:ext uri="{FF2B5EF4-FFF2-40B4-BE49-F238E27FC236}">
                  <a16:creationId xmlns:a16="http://schemas.microsoft.com/office/drawing/2014/main" id="{5E942536-ACFF-EE17-D6D4-5B08CCEEE35E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694;p26">
              <a:extLst>
                <a:ext uri="{FF2B5EF4-FFF2-40B4-BE49-F238E27FC236}">
                  <a16:creationId xmlns:a16="http://schemas.microsoft.com/office/drawing/2014/main" id="{B6D96725-1771-7115-E2DD-ACFA4D2BD6AE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" name="Google Shape;690;p26">
            <a:extLst>
              <a:ext uri="{FF2B5EF4-FFF2-40B4-BE49-F238E27FC236}">
                <a16:creationId xmlns:a16="http://schemas.microsoft.com/office/drawing/2014/main" id="{FCC913E4-5D8D-2647-EB11-20A9372A5EC1}"/>
              </a:ext>
            </a:extLst>
          </p:cNvPr>
          <p:cNvSpPr txBox="1">
            <a:spLocks/>
          </p:cNvSpPr>
          <p:nvPr/>
        </p:nvSpPr>
        <p:spPr>
          <a:xfrm>
            <a:off x="2383096" y="3851406"/>
            <a:ext cx="5592121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Depth multiple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과 </a:t>
            </a: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width multiple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기준으로 </a:t>
            </a: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Backbone 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분류</a:t>
            </a:r>
            <a:endParaRPr lang="en-US"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844" name="Google Shape;692;p26">
            <a:extLst>
              <a:ext uri="{FF2B5EF4-FFF2-40B4-BE49-F238E27FC236}">
                <a16:creationId xmlns:a16="http://schemas.microsoft.com/office/drawing/2014/main" id="{6B745123-DBBB-7E8E-99B4-1595B8ED7F4C}"/>
              </a:ext>
            </a:extLst>
          </p:cNvPr>
          <p:cNvGrpSpPr/>
          <p:nvPr/>
        </p:nvGrpSpPr>
        <p:grpSpPr>
          <a:xfrm>
            <a:off x="2147788" y="3952459"/>
            <a:ext cx="234160" cy="234160"/>
            <a:chOff x="209945" y="1501725"/>
            <a:chExt cx="2838300" cy="2838300"/>
          </a:xfrm>
        </p:grpSpPr>
        <p:sp>
          <p:nvSpPr>
            <p:cNvPr id="845" name="Google Shape;693;p26">
              <a:extLst>
                <a:ext uri="{FF2B5EF4-FFF2-40B4-BE49-F238E27FC236}">
                  <a16:creationId xmlns:a16="http://schemas.microsoft.com/office/drawing/2014/main" id="{A6BD3DA9-7153-86D7-5478-248D4A0E8B82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694;p26">
              <a:extLst>
                <a:ext uri="{FF2B5EF4-FFF2-40B4-BE49-F238E27FC236}">
                  <a16:creationId xmlns:a16="http://schemas.microsoft.com/office/drawing/2014/main" id="{5B5DB834-3675-9425-815D-5B0A4BE91858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04857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3"/>
          <p:cNvSpPr/>
          <p:nvPr/>
        </p:nvSpPr>
        <p:spPr>
          <a:xfrm>
            <a:off x="355180" y="1664201"/>
            <a:ext cx="5974600" cy="23662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3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851" name="Google Shape;851;p33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 – small/large</a:t>
            </a:r>
            <a:endParaRPr dirty="0"/>
          </a:p>
        </p:txBody>
      </p:sp>
      <p:sp>
        <p:nvSpPr>
          <p:cNvPr id="852" name="Google Shape;852;p33"/>
          <p:cNvSpPr txBox="1"/>
          <p:nvPr/>
        </p:nvSpPr>
        <p:spPr>
          <a:xfrm>
            <a:off x="717225" y="4190525"/>
            <a:ext cx="7704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-US" altLang="ko-KR" sz="11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Depth multiple, Width multiple</a:t>
            </a:r>
            <a:r>
              <a:rPr lang="ko-KR" altLang="en-US" sz="11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  <a:cs typeface="Cabin"/>
                <a:sym typeface="Cabin"/>
              </a:rPr>
              <a:t>에 따른 분류</a:t>
            </a:r>
            <a:endParaRPr lang="en-US" altLang="ko-KR" sz="11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  <a:cs typeface="Cabin"/>
              <a:sym typeface="Cabin"/>
            </a:endParaRP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Depth multiple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이 클수록 </a:t>
            </a:r>
            <a:r>
              <a:rPr lang="en-US" altLang="ko-KR" sz="1100" dirty="0" err="1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BottleneckCSP</a:t>
            </a: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레이어가 더 많이 반복되어</a:t>
            </a: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 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더 깊은 모델이 되며</a:t>
            </a:r>
            <a:endParaRPr lang="en-US" altLang="ko-KR" sz="11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bin"/>
              <a:sym typeface="Cabin"/>
            </a:endParaRP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Width multiple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이 클수록 해당 레이어의 </a:t>
            </a: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conv </a:t>
            </a:r>
            <a:r>
              <a:rPr lang="ko-KR" altLang="en-US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필터 수가 많아진다</a:t>
            </a:r>
            <a:r>
              <a:rPr lang="en-US" altLang="ko-KR" sz="1100" dirty="0">
                <a:solidFill>
                  <a:schemeClr val="dk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bin"/>
                <a:sym typeface="Cabin"/>
              </a:rPr>
              <a:t>.</a:t>
            </a:r>
            <a:endParaRPr lang="en-US" sz="1100" dirty="0">
              <a:solidFill>
                <a:schemeClr val="dk1"/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bin"/>
              <a:sym typeface="Cabin"/>
            </a:endParaRPr>
          </a:p>
        </p:txBody>
      </p:sp>
      <p:sp>
        <p:nvSpPr>
          <p:cNvPr id="856" name="Google Shape;856;p33"/>
          <p:cNvSpPr txBox="1"/>
          <p:nvPr/>
        </p:nvSpPr>
        <p:spPr>
          <a:xfrm>
            <a:off x="6836320" y="1876491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YOLOv5s</a:t>
            </a:r>
            <a:endParaRPr sz="20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857" name="Google Shape;857;p33"/>
          <p:cNvSpPr txBox="1"/>
          <p:nvPr/>
        </p:nvSpPr>
        <p:spPr>
          <a:xfrm>
            <a:off x="6836323" y="2301266"/>
            <a:ext cx="158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1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Colab</a:t>
            </a: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GPU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60" name="Google Shape;860;p33"/>
          <p:cNvSpPr txBox="1"/>
          <p:nvPr/>
        </p:nvSpPr>
        <p:spPr>
          <a:xfrm>
            <a:off x="6836320" y="3143958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YOLOv5l</a:t>
            </a:r>
            <a:endParaRPr sz="20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861" name="Google Shape;861;p33"/>
          <p:cNvSpPr txBox="1"/>
          <p:nvPr/>
        </p:nvSpPr>
        <p:spPr>
          <a:xfrm>
            <a:off x="6836323" y="3568733"/>
            <a:ext cx="158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Kaggle GPU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grpSp>
        <p:nvGrpSpPr>
          <p:cNvPr id="865" name="Google Shape;865;p33"/>
          <p:cNvGrpSpPr/>
          <p:nvPr/>
        </p:nvGrpSpPr>
        <p:grpSpPr>
          <a:xfrm>
            <a:off x="7511693" y="1680028"/>
            <a:ext cx="234160" cy="234160"/>
            <a:chOff x="209945" y="1501725"/>
            <a:chExt cx="2838300" cy="2838300"/>
          </a:xfrm>
        </p:grpSpPr>
        <p:sp>
          <p:nvSpPr>
            <p:cNvPr id="866" name="Google Shape;866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3"/>
          <p:cNvGrpSpPr/>
          <p:nvPr/>
        </p:nvGrpSpPr>
        <p:grpSpPr>
          <a:xfrm>
            <a:off x="7511694" y="2954731"/>
            <a:ext cx="234160" cy="234160"/>
            <a:chOff x="209945" y="1501725"/>
            <a:chExt cx="2838300" cy="2838300"/>
          </a:xfrm>
        </p:grpSpPr>
        <p:sp>
          <p:nvSpPr>
            <p:cNvPr id="872" name="Google Shape;872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4" name="Picture 2">
            <a:extLst>
              <a:ext uri="{FF2B5EF4-FFF2-40B4-BE49-F238E27FC236}">
                <a16:creationId xmlns:a16="http://schemas.microsoft.com/office/drawing/2014/main" id="{AD152F9D-BC44-557B-FA2E-FB307A5E6A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947" y="1741355"/>
            <a:ext cx="5779850" cy="2200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33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851" name="Google Shape;851;p33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Training</a:t>
            </a:r>
            <a:endParaRPr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44B9E7-3098-8EA9-67CC-669A6A40A52E}"/>
              </a:ext>
            </a:extLst>
          </p:cNvPr>
          <p:cNvSpPr txBox="1"/>
          <p:nvPr/>
        </p:nvSpPr>
        <p:spPr>
          <a:xfrm>
            <a:off x="1118642" y="1528530"/>
            <a:ext cx="711983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Train/Test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를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8:2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로 분리하여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Validation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진행</a:t>
            </a:r>
          </a:p>
          <a:p>
            <a:b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Hyperparameter: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 err="1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learning_rate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=0.01,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momentum=0.937(Optimizer='SGD’),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 err="1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weight_decay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=0.0005,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 err="1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iou_threshold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=0.2,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 err="1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batch_size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=64,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epoch=30</a:t>
            </a:r>
          </a:p>
          <a:p>
            <a:b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</a:b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 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원래 이미지 사이즈는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576x576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이나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모델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Augmentation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및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GPU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고려 </a:t>
            </a:r>
            <a:r>
              <a:rPr lang="en-US" altLang="ko-KR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Resize </a:t>
            </a:r>
            <a:r>
              <a:rPr lang="ko-KR" altLang="en-US" b="0" dirty="0">
                <a:solidFill>
                  <a:schemeClr val="tx1"/>
                </a:solidFill>
                <a:effectLst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후 진행</a:t>
            </a:r>
          </a:p>
        </p:txBody>
      </p:sp>
      <p:grpSp>
        <p:nvGrpSpPr>
          <p:cNvPr id="4" name="Google Shape;692;p26">
            <a:extLst>
              <a:ext uri="{FF2B5EF4-FFF2-40B4-BE49-F238E27FC236}">
                <a16:creationId xmlns:a16="http://schemas.microsoft.com/office/drawing/2014/main" id="{A1C8EA46-93AE-CF36-90CE-F42DF1D5BB0B}"/>
              </a:ext>
            </a:extLst>
          </p:cNvPr>
          <p:cNvGrpSpPr/>
          <p:nvPr/>
        </p:nvGrpSpPr>
        <p:grpSpPr>
          <a:xfrm>
            <a:off x="844275" y="1563975"/>
            <a:ext cx="234160" cy="234160"/>
            <a:chOff x="209945" y="1501725"/>
            <a:chExt cx="2838300" cy="2838300"/>
          </a:xfrm>
        </p:grpSpPr>
        <p:sp>
          <p:nvSpPr>
            <p:cNvPr id="5" name="Google Shape;693;p26">
              <a:extLst>
                <a:ext uri="{FF2B5EF4-FFF2-40B4-BE49-F238E27FC236}">
                  <a16:creationId xmlns:a16="http://schemas.microsoft.com/office/drawing/2014/main" id="{B134BC9F-EAC9-BF56-6C33-3C54445E8F7D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694;p26">
              <a:extLst>
                <a:ext uri="{FF2B5EF4-FFF2-40B4-BE49-F238E27FC236}">
                  <a16:creationId xmlns:a16="http://schemas.microsoft.com/office/drawing/2014/main" id="{1192A944-4A90-BB61-2466-98E23DB31EC0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" name="Google Shape;692;p26">
            <a:extLst>
              <a:ext uri="{FF2B5EF4-FFF2-40B4-BE49-F238E27FC236}">
                <a16:creationId xmlns:a16="http://schemas.microsoft.com/office/drawing/2014/main" id="{4F00D912-197F-2A8B-D23F-DC7BDA985024}"/>
              </a:ext>
            </a:extLst>
          </p:cNvPr>
          <p:cNvGrpSpPr/>
          <p:nvPr/>
        </p:nvGrpSpPr>
        <p:grpSpPr>
          <a:xfrm>
            <a:off x="846359" y="1989357"/>
            <a:ext cx="234160" cy="234160"/>
            <a:chOff x="209945" y="1501725"/>
            <a:chExt cx="2838300" cy="2838300"/>
          </a:xfrm>
        </p:grpSpPr>
        <p:sp>
          <p:nvSpPr>
            <p:cNvPr id="8" name="Google Shape;693;p26">
              <a:extLst>
                <a:ext uri="{FF2B5EF4-FFF2-40B4-BE49-F238E27FC236}">
                  <a16:creationId xmlns:a16="http://schemas.microsoft.com/office/drawing/2014/main" id="{FC105A67-8D9D-1684-FCCE-7CB80683A5FB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694;p26">
              <a:extLst>
                <a:ext uri="{FF2B5EF4-FFF2-40B4-BE49-F238E27FC236}">
                  <a16:creationId xmlns:a16="http://schemas.microsoft.com/office/drawing/2014/main" id="{4D51D1D3-3895-7F72-4C92-64ED5E91281E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692;p26">
            <a:extLst>
              <a:ext uri="{FF2B5EF4-FFF2-40B4-BE49-F238E27FC236}">
                <a16:creationId xmlns:a16="http://schemas.microsoft.com/office/drawing/2014/main" id="{E6FF7544-3917-53AD-3F32-13AC3DDF97E2}"/>
              </a:ext>
            </a:extLst>
          </p:cNvPr>
          <p:cNvGrpSpPr/>
          <p:nvPr/>
        </p:nvGrpSpPr>
        <p:grpSpPr>
          <a:xfrm>
            <a:off x="841509" y="3707780"/>
            <a:ext cx="234160" cy="234160"/>
            <a:chOff x="209945" y="1501725"/>
            <a:chExt cx="2838300" cy="2838300"/>
          </a:xfrm>
        </p:grpSpPr>
        <p:sp>
          <p:nvSpPr>
            <p:cNvPr id="11" name="Google Shape;693;p26">
              <a:extLst>
                <a:ext uri="{FF2B5EF4-FFF2-40B4-BE49-F238E27FC236}">
                  <a16:creationId xmlns:a16="http://schemas.microsoft.com/office/drawing/2014/main" id="{0389D128-3EFE-9159-2019-AC7168314990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694;p26">
              <a:extLst>
                <a:ext uri="{FF2B5EF4-FFF2-40B4-BE49-F238E27FC236}">
                  <a16:creationId xmlns:a16="http://schemas.microsoft.com/office/drawing/2014/main" id="{AC50D1E7-355F-7419-2C86-36A7275B8AE0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3189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5"/>
          <p:cNvSpPr txBox="1">
            <a:spLocks noGrp="1"/>
          </p:cNvSpPr>
          <p:nvPr>
            <p:ph type="title" idx="2"/>
          </p:nvPr>
        </p:nvSpPr>
        <p:spPr>
          <a:xfrm>
            <a:off x="1567400" y="1454925"/>
            <a:ext cx="15288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/>
              <a:t>03</a:t>
            </a:r>
            <a:endParaRPr sz="7000" dirty="0"/>
          </a:p>
        </p:txBody>
      </p:sp>
      <p:sp>
        <p:nvSpPr>
          <p:cNvPr id="673" name="Google Shape;673;p25"/>
          <p:cNvSpPr txBox="1">
            <a:spLocks noGrp="1"/>
          </p:cNvSpPr>
          <p:nvPr>
            <p:ph type="subTitle" idx="1"/>
          </p:nvPr>
        </p:nvSpPr>
        <p:spPr>
          <a:xfrm>
            <a:off x="3976550" y="3932550"/>
            <a:ext cx="41676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Weighted Boxes Fusion</a:t>
            </a:r>
            <a:endParaRPr dirty="0"/>
          </a:p>
        </p:txBody>
      </p:sp>
      <p:sp>
        <p:nvSpPr>
          <p:cNvPr id="674" name="Google Shape;674;p25"/>
          <p:cNvSpPr txBox="1">
            <a:spLocks noGrp="1"/>
          </p:cNvSpPr>
          <p:nvPr>
            <p:ph type="title"/>
          </p:nvPr>
        </p:nvSpPr>
        <p:spPr>
          <a:xfrm>
            <a:off x="3976550" y="1705238"/>
            <a:ext cx="3798600" cy="15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Ensemble</a:t>
            </a:r>
            <a:endParaRPr dirty="0"/>
          </a:p>
        </p:txBody>
      </p:sp>
      <p:sp>
        <p:nvSpPr>
          <p:cNvPr id="675" name="Google Shape;675;p25"/>
          <p:cNvSpPr txBox="1">
            <a:spLocks noGrp="1"/>
          </p:cNvSpPr>
          <p:nvPr>
            <p:ph type="sldNum" idx="12"/>
          </p:nvPr>
        </p:nvSpPr>
        <p:spPr>
          <a:xfrm>
            <a:off x="725609" y="46660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cxnSp>
        <p:nvCxnSpPr>
          <p:cNvPr id="676" name="Google Shape;676;p25"/>
          <p:cNvCxnSpPr/>
          <p:nvPr/>
        </p:nvCxnSpPr>
        <p:spPr>
          <a:xfrm>
            <a:off x="4014868" y="1454925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25"/>
          <p:cNvCxnSpPr/>
          <p:nvPr/>
        </p:nvCxnSpPr>
        <p:spPr>
          <a:xfrm>
            <a:off x="3976550" y="3489450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25"/>
          <p:cNvSpPr txBox="1"/>
          <p:nvPr/>
        </p:nvSpPr>
        <p:spPr>
          <a:xfrm>
            <a:off x="7151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79" name="Google Shape;679;p25"/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 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6"/>
          <p:cNvSpPr/>
          <p:nvPr/>
        </p:nvSpPr>
        <p:spPr>
          <a:xfrm>
            <a:off x="5213900" y="1394800"/>
            <a:ext cx="3215700" cy="2928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Weighted Boxes Fusion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1070125" y="1505638"/>
            <a:ext cx="3991272" cy="62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보통의 앙상블에서는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NMS/Soft-NMS Extension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을 통해 예측의 일부를 제거하고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Bounding Box 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생성</a:t>
            </a:r>
            <a:endParaRPr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719991" y="1563975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CA7869C3-51FB-6B8F-BE8E-17DFFBA947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0239" y="1518517"/>
            <a:ext cx="3039983" cy="2589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90;p26">
            <a:extLst>
              <a:ext uri="{FF2B5EF4-FFF2-40B4-BE49-F238E27FC236}">
                <a16:creationId xmlns:a16="http://schemas.microsoft.com/office/drawing/2014/main" id="{0151B53A-4117-4728-0ED5-CEEBCAFF4529}"/>
              </a:ext>
            </a:extLst>
          </p:cNvPr>
          <p:cNvSpPr txBox="1">
            <a:spLocks/>
          </p:cNvSpPr>
          <p:nvPr/>
        </p:nvSpPr>
        <p:spPr>
          <a:xfrm>
            <a:off x="1075742" y="2503752"/>
            <a:ext cx="3927699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WBF(Weighted Boxes Fusion)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은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각 모델에서 예측된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Bounding Box 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정보를 모두 활용하여 문제를 해결 </a:t>
            </a:r>
          </a:p>
        </p:txBody>
      </p:sp>
      <p:grpSp>
        <p:nvGrpSpPr>
          <p:cNvPr id="5" name="Google Shape;692;p26">
            <a:extLst>
              <a:ext uri="{FF2B5EF4-FFF2-40B4-BE49-F238E27FC236}">
                <a16:creationId xmlns:a16="http://schemas.microsoft.com/office/drawing/2014/main" id="{CDC172A6-6E0E-6FA5-51A2-0A2994F14267}"/>
              </a:ext>
            </a:extLst>
          </p:cNvPr>
          <p:cNvGrpSpPr/>
          <p:nvPr/>
        </p:nvGrpSpPr>
        <p:grpSpPr>
          <a:xfrm>
            <a:off x="725609" y="2562089"/>
            <a:ext cx="234160" cy="234160"/>
            <a:chOff x="209945" y="1501725"/>
            <a:chExt cx="2838300" cy="2838300"/>
          </a:xfrm>
        </p:grpSpPr>
        <p:sp>
          <p:nvSpPr>
            <p:cNvPr id="6" name="Google Shape;693;p26">
              <a:extLst>
                <a:ext uri="{FF2B5EF4-FFF2-40B4-BE49-F238E27FC236}">
                  <a16:creationId xmlns:a16="http://schemas.microsoft.com/office/drawing/2014/main" id="{25680BBC-6C32-792F-0A52-99B0A53B469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Google Shape;694;p26">
              <a:extLst>
                <a:ext uri="{FF2B5EF4-FFF2-40B4-BE49-F238E27FC236}">
                  <a16:creationId xmlns:a16="http://schemas.microsoft.com/office/drawing/2014/main" id="{8A681C85-14DD-E193-8FF8-7F2F9DE39024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8" name="Google Shape;690;p26">
            <a:extLst>
              <a:ext uri="{FF2B5EF4-FFF2-40B4-BE49-F238E27FC236}">
                <a16:creationId xmlns:a16="http://schemas.microsoft.com/office/drawing/2014/main" id="{A37E8CDE-E2C0-5BAB-7E7C-A7D62D52B9E0}"/>
              </a:ext>
            </a:extLst>
          </p:cNvPr>
          <p:cNvSpPr txBox="1">
            <a:spLocks/>
          </p:cNvSpPr>
          <p:nvPr/>
        </p:nvSpPr>
        <p:spPr>
          <a:xfrm>
            <a:off x="1070124" y="3501861"/>
            <a:ext cx="4143247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부정확한 박스들이 예측될 때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이에 대한 가중평균으로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Bounding Box</a:t>
            </a:r>
            <a:r>
              <a:rPr lang="ko-KR" altLang="en-US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를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생성하여 성능 향상</a:t>
            </a:r>
          </a:p>
        </p:txBody>
      </p:sp>
      <p:grpSp>
        <p:nvGrpSpPr>
          <p:cNvPr id="9" name="Google Shape;692;p26">
            <a:extLst>
              <a:ext uri="{FF2B5EF4-FFF2-40B4-BE49-F238E27FC236}">
                <a16:creationId xmlns:a16="http://schemas.microsoft.com/office/drawing/2014/main" id="{DF5D1EC7-B279-FA80-7C6F-3CE7EEBEFA83}"/>
              </a:ext>
            </a:extLst>
          </p:cNvPr>
          <p:cNvGrpSpPr/>
          <p:nvPr/>
        </p:nvGrpSpPr>
        <p:grpSpPr>
          <a:xfrm>
            <a:off x="719991" y="3560198"/>
            <a:ext cx="234160" cy="234160"/>
            <a:chOff x="209945" y="1501725"/>
            <a:chExt cx="2838300" cy="2838300"/>
          </a:xfrm>
        </p:grpSpPr>
        <p:sp>
          <p:nvSpPr>
            <p:cNvPr id="10" name="Google Shape;693;p26">
              <a:extLst>
                <a:ext uri="{FF2B5EF4-FFF2-40B4-BE49-F238E27FC236}">
                  <a16:creationId xmlns:a16="http://schemas.microsoft.com/office/drawing/2014/main" id="{A3BF5BFC-B527-B48C-0A38-87E3CA22E5D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94;p26">
              <a:extLst>
                <a:ext uri="{FF2B5EF4-FFF2-40B4-BE49-F238E27FC236}">
                  <a16:creationId xmlns:a16="http://schemas.microsoft.com/office/drawing/2014/main" id="{F5B57FF8-4042-128F-59C1-2C624EDCB480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28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14" name="Google Shape;714;p28"/>
          <p:cNvSpPr txBox="1">
            <a:spLocks noGrp="1"/>
          </p:cNvSpPr>
          <p:nvPr>
            <p:ph type="title"/>
          </p:nvPr>
        </p:nvSpPr>
        <p:spPr>
          <a:xfrm>
            <a:off x="720000" y="704088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WBF Input &amp; Output</a:t>
            </a:r>
            <a:endParaRPr dirty="0"/>
          </a:p>
        </p:txBody>
      </p:sp>
      <p:sp>
        <p:nvSpPr>
          <p:cNvPr id="715" name="Google Shape;715;p28"/>
          <p:cNvSpPr txBox="1">
            <a:spLocks noGrp="1"/>
          </p:cNvSpPr>
          <p:nvPr>
            <p:ph type="subTitle" idx="1"/>
          </p:nvPr>
        </p:nvSpPr>
        <p:spPr>
          <a:xfrm>
            <a:off x="715109" y="1466207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</a:t>
            </a:r>
            <a:endParaRPr dirty="0"/>
          </a:p>
        </p:txBody>
      </p:sp>
      <p:sp>
        <p:nvSpPr>
          <p:cNvPr id="717" name="Google Shape;717;p28"/>
          <p:cNvSpPr txBox="1">
            <a:spLocks noGrp="1"/>
          </p:cNvSpPr>
          <p:nvPr>
            <p:ph type="subTitle" idx="3"/>
          </p:nvPr>
        </p:nvSpPr>
        <p:spPr>
          <a:xfrm>
            <a:off x="715108" y="2288743"/>
            <a:ext cx="2945055" cy="1706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predicted boxes of each model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scores of each model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labels of each model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weights of each model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   </a:t>
            </a:r>
            <a:r>
              <a:rPr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(</a:t>
            </a:r>
            <a:r>
              <a:rPr lang="ko-KR" alt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특정 모델에 가중치 더 주기 가능</a:t>
            </a:r>
            <a:r>
              <a:rPr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)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altLang="ko-KR" b="1" dirty="0" err="1">
                <a:latin typeface="NanumGothic" panose="020D0604000000000000" pitchFamily="34" charset="-127"/>
                <a:ea typeface="NanumGothic" panose="020D0604000000000000" pitchFamily="34" charset="-127"/>
              </a:rPr>
              <a:t>IoU</a:t>
            </a:r>
            <a:r>
              <a:rPr lang="en-US" altLang="ko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 threshold(To check overlap)</a:t>
            </a:r>
          </a:p>
          <a:p>
            <a:pPr marL="17145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Skip threshold(To discard inaccurate boxes)</a:t>
            </a: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721" name="Google Shape;721;p28"/>
          <p:cNvGrpSpPr/>
          <p:nvPr/>
        </p:nvGrpSpPr>
        <p:grpSpPr>
          <a:xfrm>
            <a:off x="347153" y="1648709"/>
            <a:ext cx="234160" cy="234160"/>
            <a:chOff x="209945" y="1501725"/>
            <a:chExt cx="2838300" cy="2838300"/>
          </a:xfrm>
        </p:grpSpPr>
        <p:sp>
          <p:nvSpPr>
            <p:cNvPr id="722" name="Google Shape;722;p28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8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" name="Google Shape;724;p28"/>
          <p:cNvGrpSpPr/>
          <p:nvPr/>
        </p:nvGrpSpPr>
        <p:grpSpPr>
          <a:xfrm>
            <a:off x="3196527" y="1648709"/>
            <a:ext cx="234160" cy="234160"/>
            <a:chOff x="209945" y="1501725"/>
            <a:chExt cx="2838300" cy="2838300"/>
          </a:xfrm>
        </p:grpSpPr>
        <p:sp>
          <p:nvSpPr>
            <p:cNvPr id="725" name="Google Shape;725;p28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8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6BA04F75-1FD4-18BC-E2B0-8DD5B2C1A315}"/>
              </a:ext>
            </a:extLst>
          </p:cNvPr>
          <p:cNvGrpSpPr/>
          <p:nvPr/>
        </p:nvGrpSpPr>
        <p:grpSpPr>
          <a:xfrm>
            <a:off x="3622709" y="2250228"/>
            <a:ext cx="4576151" cy="2632149"/>
            <a:chOff x="4436881" y="1786360"/>
            <a:chExt cx="4573473" cy="2653052"/>
          </a:xfrm>
        </p:grpSpPr>
        <p:sp>
          <p:nvSpPr>
            <p:cNvPr id="2" name="Google Shape;849;p33">
              <a:extLst>
                <a:ext uri="{FF2B5EF4-FFF2-40B4-BE49-F238E27FC236}">
                  <a16:creationId xmlns:a16="http://schemas.microsoft.com/office/drawing/2014/main" id="{54A433F0-FB50-9DFF-AB97-109B69079C4B}"/>
                </a:ext>
              </a:extLst>
            </p:cNvPr>
            <p:cNvSpPr/>
            <p:nvPr/>
          </p:nvSpPr>
          <p:spPr>
            <a:xfrm>
              <a:off x="4436881" y="1786360"/>
              <a:ext cx="4573473" cy="265305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5122" name="Picture 2">
              <a:extLst>
                <a:ext uri="{FF2B5EF4-FFF2-40B4-BE49-F238E27FC236}">
                  <a16:creationId xmlns:a16="http://schemas.microsoft.com/office/drawing/2014/main" id="{771E9639-B399-A7DC-907A-27FB904AED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25826" y="1874574"/>
              <a:ext cx="4433016" cy="24935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16" name="Google Shape;716;p28"/>
          <p:cNvSpPr txBox="1">
            <a:spLocks noGrp="1"/>
          </p:cNvSpPr>
          <p:nvPr>
            <p:ph type="subTitle" idx="2"/>
          </p:nvPr>
        </p:nvSpPr>
        <p:spPr>
          <a:xfrm>
            <a:off x="3622709" y="1479438"/>
            <a:ext cx="2907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Output</a:t>
            </a:r>
            <a:endParaRPr dirty="0"/>
          </a:p>
        </p:txBody>
      </p:sp>
      <p:sp>
        <p:nvSpPr>
          <p:cNvPr id="718" name="Google Shape;718;p28"/>
          <p:cNvSpPr txBox="1">
            <a:spLocks noGrp="1"/>
          </p:cNvSpPr>
          <p:nvPr>
            <p:ph type="subTitle" idx="4"/>
          </p:nvPr>
        </p:nvSpPr>
        <p:spPr>
          <a:xfrm>
            <a:off x="6834057" y="3995345"/>
            <a:ext cx="29076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final boxes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final confidence scores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List of final labels</a:t>
            </a:r>
            <a:endParaRPr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30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761" name="Google Shape;761;p30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WBF Algorithm</a:t>
            </a:r>
            <a:endParaRPr dirty="0"/>
          </a:p>
        </p:txBody>
      </p:sp>
      <p:sp>
        <p:nvSpPr>
          <p:cNvPr id="762" name="Google Shape;762;p30"/>
          <p:cNvSpPr/>
          <p:nvPr/>
        </p:nvSpPr>
        <p:spPr>
          <a:xfrm>
            <a:off x="1424887" y="1665263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3" name="Google Shape;763;p30"/>
          <p:cNvSpPr/>
          <p:nvPr/>
        </p:nvSpPr>
        <p:spPr>
          <a:xfrm>
            <a:off x="3371637" y="1665263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0"/>
          <p:cNvSpPr/>
          <p:nvPr/>
        </p:nvSpPr>
        <p:spPr>
          <a:xfrm>
            <a:off x="5318387" y="1665263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0"/>
          <p:cNvSpPr/>
          <p:nvPr/>
        </p:nvSpPr>
        <p:spPr>
          <a:xfrm>
            <a:off x="6697015" y="154546"/>
            <a:ext cx="2124486" cy="2253802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6" name="Google Shape;766;p30"/>
          <p:cNvCxnSpPr/>
          <p:nvPr/>
        </p:nvCxnSpPr>
        <p:spPr>
          <a:xfrm>
            <a:off x="1424887" y="4177538"/>
            <a:ext cx="65325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67" name="Google Shape;767;p30"/>
          <p:cNvGrpSpPr/>
          <p:nvPr/>
        </p:nvGrpSpPr>
        <p:grpSpPr>
          <a:xfrm>
            <a:off x="1653857" y="4060463"/>
            <a:ext cx="234160" cy="234160"/>
            <a:chOff x="209945" y="1501725"/>
            <a:chExt cx="2838300" cy="2838300"/>
          </a:xfrm>
        </p:grpSpPr>
        <p:sp>
          <p:nvSpPr>
            <p:cNvPr id="768" name="Google Shape;768;p30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0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0" name="Google Shape;770;p30"/>
          <p:cNvGrpSpPr/>
          <p:nvPr/>
        </p:nvGrpSpPr>
        <p:grpSpPr>
          <a:xfrm>
            <a:off x="3600602" y="4060463"/>
            <a:ext cx="234160" cy="234160"/>
            <a:chOff x="209945" y="1501725"/>
            <a:chExt cx="2838300" cy="2838300"/>
          </a:xfrm>
        </p:grpSpPr>
        <p:sp>
          <p:nvSpPr>
            <p:cNvPr id="771" name="Google Shape;771;p30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0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30"/>
          <p:cNvGrpSpPr/>
          <p:nvPr/>
        </p:nvGrpSpPr>
        <p:grpSpPr>
          <a:xfrm>
            <a:off x="5547352" y="4060463"/>
            <a:ext cx="234160" cy="234160"/>
            <a:chOff x="209945" y="1501725"/>
            <a:chExt cx="2838300" cy="2838300"/>
          </a:xfrm>
        </p:grpSpPr>
        <p:sp>
          <p:nvSpPr>
            <p:cNvPr id="774" name="Google Shape;774;p30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0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30"/>
          <p:cNvGrpSpPr/>
          <p:nvPr/>
        </p:nvGrpSpPr>
        <p:grpSpPr>
          <a:xfrm>
            <a:off x="7494102" y="4060463"/>
            <a:ext cx="234160" cy="234160"/>
            <a:chOff x="209945" y="1501725"/>
            <a:chExt cx="2838300" cy="2838300"/>
          </a:xfrm>
        </p:grpSpPr>
        <p:sp>
          <p:nvSpPr>
            <p:cNvPr id="777" name="Google Shape;777;p30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0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" name="Google Shape;779;p30"/>
          <p:cNvSpPr txBox="1"/>
          <p:nvPr/>
        </p:nvSpPr>
        <p:spPr>
          <a:xfrm>
            <a:off x="1027237" y="2639063"/>
            <a:ext cx="148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Preprocess</a:t>
            </a:r>
            <a:endParaRPr sz="16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780" name="Google Shape;780;p30"/>
          <p:cNvSpPr txBox="1"/>
          <p:nvPr/>
        </p:nvSpPr>
        <p:spPr>
          <a:xfrm>
            <a:off x="1027237" y="3140038"/>
            <a:ext cx="14874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Results After NMS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Normalization: </a:t>
            </a:r>
            <a:r>
              <a:rPr lang="ko-KR" alt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box </a:t>
            </a:r>
            <a:r>
              <a:rPr lang="en-US" altLang="ko-Kore-KR" sz="1400" b="0" i="0" dirty="0">
                <a:solidFill>
                  <a:srgbClr val="404040"/>
                </a:solidFill>
                <a:effectLst/>
                <a:latin typeface="-apple-system"/>
              </a:rPr>
              <a:t>÷</a:t>
            </a: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Image size</a:t>
            </a:r>
          </a:p>
        </p:txBody>
      </p:sp>
      <p:cxnSp>
        <p:nvCxnSpPr>
          <p:cNvPr id="781" name="Google Shape;781;p30"/>
          <p:cNvCxnSpPr>
            <a:stCxn id="762" idx="1"/>
            <a:endCxn id="779" idx="1"/>
          </p:cNvCxnSpPr>
          <p:nvPr/>
        </p:nvCxnSpPr>
        <p:spPr>
          <a:xfrm flipH="1">
            <a:off x="1027387" y="1986713"/>
            <a:ext cx="397500" cy="938700"/>
          </a:xfrm>
          <a:prstGeom prst="bentConnector3">
            <a:avLst>
              <a:gd name="adj1" fmla="val 15994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82" name="Google Shape;782;p30"/>
          <p:cNvSpPr txBox="1"/>
          <p:nvPr/>
        </p:nvSpPr>
        <p:spPr>
          <a:xfrm>
            <a:off x="2973987" y="2645502"/>
            <a:ext cx="148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Prefilter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boxes</a:t>
            </a:r>
          </a:p>
        </p:txBody>
      </p:sp>
      <p:sp>
        <p:nvSpPr>
          <p:cNvPr id="783" name="Google Shape;783;p30"/>
          <p:cNvSpPr txBox="1"/>
          <p:nvPr/>
        </p:nvSpPr>
        <p:spPr>
          <a:xfrm>
            <a:off x="2729288" y="3127161"/>
            <a:ext cx="2016576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altLang="ko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- Merge the bounding box with same label of different model</a:t>
            </a: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- Discard if lower than </a:t>
            </a:r>
            <a:r>
              <a:rPr lang="en-US" sz="11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skip_threshold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84" name="Google Shape;784;p30"/>
          <p:cNvSpPr txBox="1"/>
          <p:nvPr/>
        </p:nvSpPr>
        <p:spPr>
          <a:xfrm>
            <a:off x="4920737" y="2639063"/>
            <a:ext cx="148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ore-KR" sz="2400" dirty="0" err="1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IoU</a:t>
            </a:r>
            <a:endParaRPr lang="en" altLang="ko-Kore-KR" sz="24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ko-Kore-KR" sz="16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Calculation</a:t>
            </a:r>
          </a:p>
        </p:txBody>
      </p:sp>
      <p:sp>
        <p:nvSpPr>
          <p:cNvPr id="785" name="Google Shape;785;p30"/>
          <p:cNvSpPr txBox="1"/>
          <p:nvPr/>
        </p:nvSpPr>
        <p:spPr>
          <a:xfrm>
            <a:off x="4869223" y="3101403"/>
            <a:ext cx="14874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Fuse the box if </a:t>
            </a:r>
            <a:r>
              <a:rPr lang="en" sz="11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iou</a:t>
            </a: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&gt;=</a:t>
            </a:r>
            <a:r>
              <a:rPr lang="en" sz="11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iou_threshold</a:t>
            </a:r>
            <a:endParaRPr lang="en"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Box * score / fusing score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786" name="Google Shape;786;p30"/>
          <p:cNvSpPr txBox="1"/>
          <p:nvPr/>
        </p:nvSpPr>
        <p:spPr>
          <a:xfrm>
            <a:off x="6867487" y="2639063"/>
            <a:ext cx="1487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Frame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scoring</a:t>
            </a:r>
            <a:endParaRPr sz="2200" dirty="0">
              <a:solidFill>
                <a:schemeClr val="dk1"/>
              </a:solidFill>
              <a:latin typeface="Days One"/>
              <a:ea typeface="Days One"/>
              <a:cs typeface="Days One"/>
              <a:sym typeface="Days One"/>
            </a:endParaRPr>
          </a:p>
        </p:txBody>
      </p:sp>
      <p:sp>
        <p:nvSpPr>
          <p:cNvPr id="787" name="Google Shape;787;p30"/>
          <p:cNvSpPr txBox="1"/>
          <p:nvPr/>
        </p:nvSpPr>
        <p:spPr>
          <a:xfrm>
            <a:off x="6867487" y="3140038"/>
            <a:ext cx="1696964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Score Manipulation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Multiple ‘weight’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Tx/>
              <a:buChar char="-"/>
            </a:pP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cxnSp>
        <p:nvCxnSpPr>
          <p:cNvPr id="788" name="Google Shape;788;p30"/>
          <p:cNvCxnSpPr>
            <a:stCxn id="763" idx="1"/>
            <a:endCxn id="782" idx="1"/>
          </p:cNvCxnSpPr>
          <p:nvPr/>
        </p:nvCxnSpPr>
        <p:spPr>
          <a:xfrm rot="10800000" flipV="1">
            <a:off x="2973987" y="1986712"/>
            <a:ext cx="397650" cy="945139"/>
          </a:xfrm>
          <a:prstGeom prst="bentConnector3">
            <a:avLst>
              <a:gd name="adj1" fmla="val 15748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9" name="Google Shape;789;p30"/>
          <p:cNvCxnSpPr>
            <a:stCxn id="764" idx="1"/>
            <a:endCxn id="784" idx="1"/>
          </p:cNvCxnSpPr>
          <p:nvPr/>
        </p:nvCxnSpPr>
        <p:spPr>
          <a:xfrm flipH="1">
            <a:off x="4920887" y="1986713"/>
            <a:ext cx="397500" cy="938700"/>
          </a:xfrm>
          <a:prstGeom prst="bentConnector3">
            <a:avLst>
              <a:gd name="adj1" fmla="val 159943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0" name="Google Shape;790;p30"/>
          <p:cNvCxnSpPr>
            <a:cxnSpLocks/>
            <a:stCxn id="765" idx="1"/>
            <a:endCxn id="786" idx="1"/>
          </p:cNvCxnSpPr>
          <p:nvPr/>
        </p:nvCxnSpPr>
        <p:spPr>
          <a:xfrm rot="10800000" flipH="1" flipV="1">
            <a:off x="6697015" y="1281447"/>
            <a:ext cx="170472" cy="1643966"/>
          </a:xfrm>
          <a:prstGeom prst="bentConnector3">
            <a:avLst>
              <a:gd name="adj1" fmla="val -134098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02" name="Google Shape;802;p30"/>
          <p:cNvGrpSpPr/>
          <p:nvPr/>
        </p:nvGrpSpPr>
        <p:grpSpPr>
          <a:xfrm>
            <a:off x="5480998" y="1807984"/>
            <a:ext cx="366856" cy="344157"/>
            <a:chOff x="3948400" y="2376150"/>
            <a:chExt cx="260200" cy="244100"/>
          </a:xfrm>
        </p:grpSpPr>
        <p:sp>
          <p:nvSpPr>
            <p:cNvPr id="803" name="Google Shape;803;p30"/>
            <p:cNvSpPr/>
            <p:nvPr/>
          </p:nvSpPr>
          <p:spPr>
            <a:xfrm>
              <a:off x="4017475" y="2574400"/>
              <a:ext cx="122075" cy="45850"/>
            </a:xfrm>
            <a:custGeom>
              <a:avLst/>
              <a:gdLst/>
              <a:ahLst/>
              <a:cxnLst/>
              <a:rect l="l" t="t" r="r" b="b"/>
              <a:pathLst>
                <a:path w="4883" h="1834" extrusionOk="0">
                  <a:moveTo>
                    <a:pt x="905" y="0"/>
                  </a:moveTo>
                  <a:lnTo>
                    <a:pt x="905" y="310"/>
                  </a:lnTo>
                  <a:cubicBezTo>
                    <a:pt x="905" y="810"/>
                    <a:pt x="500" y="1215"/>
                    <a:pt x="0" y="1215"/>
                  </a:cubicBezTo>
                  <a:lnTo>
                    <a:pt x="0" y="1834"/>
                  </a:lnTo>
                  <a:lnTo>
                    <a:pt x="4882" y="1834"/>
                  </a:lnTo>
                  <a:lnTo>
                    <a:pt x="4882" y="1215"/>
                  </a:lnTo>
                  <a:cubicBezTo>
                    <a:pt x="4382" y="1215"/>
                    <a:pt x="3954" y="810"/>
                    <a:pt x="3954" y="310"/>
                  </a:cubicBezTo>
                  <a:lnTo>
                    <a:pt x="39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025200" y="2415425"/>
              <a:ext cx="45875" cy="29200"/>
            </a:xfrm>
            <a:custGeom>
              <a:avLst/>
              <a:gdLst/>
              <a:ahLst/>
              <a:cxnLst/>
              <a:rect l="l" t="t" r="r" b="b"/>
              <a:pathLst>
                <a:path w="1835" h="1168" extrusionOk="0">
                  <a:moveTo>
                    <a:pt x="1835" y="1"/>
                  </a:moveTo>
                  <a:cubicBezTo>
                    <a:pt x="1120" y="48"/>
                    <a:pt x="501" y="334"/>
                    <a:pt x="1" y="739"/>
                  </a:cubicBezTo>
                  <a:lnTo>
                    <a:pt x="430" y="1168"/>
                  </a:lnTo>
                  <a:cubicBezTo>
                    <a:pt x="811" y="858"/>
                    <a:pt x="1287" y="644"/>
                    <a:pt x="1835" y="596"/>
                  </a:cubicBezTo>
                  <a:lnTo>
                    <a:pt x="18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3994850" y="2444600"/>
              <a:ext cx="30375" cy="45875"/>
            </a:xfrm>
            <a:custGeom>
              <a:avLst/>
              <a:gdLst/>
              <a:ahLst/>
              <a:cxnLst/>
              <a:rect l="l" t="t" r="r" b="b"/>
              <a:pathLst>
                <a:path w="1215" h="1835" extrusionOk="0">
                  <a:moveTo>
                    <a:pt x="786" y="1"/>
                  </a:moveTo>
                  <a:cubicBezTo>
                    <a:pt x="358" y="525"/>
                    <a:pt x="72" y="1144"/>
                    <a:pt x="0" y="1834"/>
                  </a:cubicBezTo>
                  <a:lnTo>
                    <a:pt x="620" y="1834"/>
                  </a:lnTo>
                  <a:cubicBezTo>
                    <a:pt x="667" y="1311"/>
                    <a:pt x="882" y="834"/>
                    <a:pt x="1215" y="429"/>
                  </a:cubicBezTo>
                  <a:lnTo>
                    <a:pt x="7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4085950" y="2415425"/>
              <a:ext cx="45850" cy="29200"/>
            </a:xfrm>
            <a:custGeom>
              <a:avLst/>
              <a:gdLst/>
              <a:ahLst/>
              <a:cxnLst/>
              <a:rect l="l" t="t" r="r" b="b"/>
              <a:pathLst>
                <a:path w="1834" h="1168" extrusionOk="0">
                  <a:moveTo>
                    <a:pt x="0" y="1"/>
                  </a:moveTo>
                  <a:lnTo>
                    <a:pt x="0" y="596"/>
                  </a:lnTo>
                  <a:cubicBezTo>
                    <a:pt x="524" y="668"/>
                    <a:pt x="1000" y="858"/>
                    <a:pt x="1405" y="1168"/>
                  </a:cubicBezTo>
                  <a:lnTo>
                    <a:pt x="1834" y="739"/>
                  </a:lnTo>
                  <a:cubicBezTo>
                    <a:pt x="1334" y="334"/>
                    <a:pt x="691" y="48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0"/>
            <p:cNvSpPr/>
            <p:nvPr/>
          </p:nvSpPr>
          <p:spPr>
            <a:xfrm>
              <a:off x="3948400" y="2376150"/>
              <a:ext cx="260200" cy="183375"/>
            </a:xfrm>
            <a:custGeom>
              <a:avLst/>
              <a:gdLst/>
              <a:ahLst/>
              <a:cxnLst/>
              <a:rect l="l" t="t" r="r" b="b"/>
              <a:pathLst>
                <a:path w="10408" h="7335" extrusionOk="0">
                  <a:moveTo>
                    <a:pt x="6216" y="3453"/>
                  </a:moveTo>
                  <a:lnTo>
                    <a:pt x="6645" y="3882"/>
                  </a:lnTo>
                  <a:lnTo>
                    <a:pt x="5931" y="4572"/>
                  </a:lnTo>
                  <a:lnTo>
                    <a:pt x="6717" y="4572"/>
                  </a:lnTo>
                  <a:lnTo>
                    <a:pt x="6717" y="5192"/>
                  </a:lnTo>
                  <a:lnTo>
                    <a:pt x="3668" y="5192"/>
                  </a:lnTo>
                  <a:lnTo>
                    <a:pt x="3668" y="4572"/>
                  </a:lnTo>
                  <a:lnTo>
                    <a:pt x="5073" y="4572"/>
                  </a:lnTo>
                  <a:lnTo>
                    <a:pt x="6216" y="3453"/>
                  </a:lnTo>
                  <a:close/>
                  <a:moveTo>
                    <a:pt x="5192" y="929"/>
                  </a:moveTo>
                  <a:cubicBezTo>
                    <a:pt x="7383" y="929"/>
                    <a:pt x="9146" y="2691"/>
                    <a:pt x="9146" y="4882"/>
                  </a:cubicBezTo>
                  <a:lnTo>
                    <a:pt x="9146" y="5192"/>
                  </a:lnTo>
                  <a:lnTo>
                    <a:pt x="7336" y="5192"/>
                  </a:lnTo>
                  <a:lnTo>
                    <a:pt x="7336" y="4882"/>
                  </a:lnTo>
                  <a:cubicBezTo>
                    <a:pt x="7336" y="3715"/>
                    <a:pt x="6359" y="2763"/>
                    <a:pt x="5192" y="2763"/>
                  </a:cubicBezTo>
                  <a:cubicBezTo>
                    <a:pt x="4026" y="2763"/>
                    <a:pt x="3073" y="3715"/>
                    <a:pt x="3073" y="4882"/>
                  </a:cubicBezTo>
                  <a:lnTo>
                    <a:pt x="3073" y="5192"/>
                  </a:lnTo>
                  <a:lnTo>
                    <a:pt x="1239" y="5192"/>
                  </a:lnTo>
                  <a:lnTo>
                    <a:pt x="1239" y="4882"/>
                  </a:lnTo>
                  <a:cubicBezTo>
                    <a:pt x="1239" y="2691"/>
                    <a:pt x="3002" y="929"/>
                    <a:pt x="5192" y="929"/>
                  </a:cubicBezTo>
                  <a:close/>
                  <a:moveTo>
                    <a:pt x="3073" y="5811"/>
                  </a:moveTo>
                  <a:lnTo>
                    <a:pt x="3073" y="6406"/>
                  </a:lnTo>
                  <a:lnTo>
                    <a:pt x="1858" y="6406"/>
                  </a:lnTo>
                  <a:lnTo>
                    <a:pt x="1858" y="5811"/>
                  </a:lnTo>
                  <a:close/>
                  <a:moveTo>
                    <a:pt x="4907" y="5811"/>
                  </a:moveTo>
                  <a:lnTo>
                    <a:pt x="4907" y="6406"/>
                  </a:lnTo>
                  <a:lnTo>
                    <a:pt x="3668" y="6406"/>
                  </a:lnTo>
                  <a:lnTo>
                    <a:pt x="3668" y="5811"/>
                  </a:lnTo>
                  <a:close/>
                  <a:moveTo>
                    <a:pt x="6717" y="5811"/>
                  </a:moveTo>
                  <a:lnTo>
                    <a:pt x="6717" y="6406"/>
                  </a:lnTo>
                  <a:lnTo>
                    <a:pt x="5502" y="6406"/>
                  </a:lnTo>
                  <a:lnTo>
                    <a:pt x="5502" y="5811"/>
                  </a:lnTo>
                  <a:close/>
                  <a:moveTo>
                    <a:pt x="8550" y="5811"/>
                  </a:moveTo>
                  <a:lnTo>
                    <a:pt x="8550" y="6406"/>
                  </a:lnTo>
                  <a:lnTo>
                    <a:pt x="7336" y="6406"/>
                  </a:lnTo>
                  <a:lnTo>
                    <a:pt x="7336" y="5811"/>
                  </a:lnTo>
                  <a:close/>
                  <a:moveTo>
                    <a:pt x="1" y="0"/>
                  </a:moveTo>
                  <a:lnTo>
                    <a:pt x="1" y="7335"/>
                  </a:lnTo>
                  <a:lnTo>
                    <a:pt x="10408" y="7335"/>
                  </a:lnTo>
                  <a:lnTo>
                    <a:pt x="104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0"/>
            <p:cNvSpPr/>
            <p:nvPr/>
          </p:nvSpPr>
          <p:spPr>
            <a:xfrm>
              <a:off x="4131775" y="2444600"/>
              <a:ext cx="30400" cy="45875"/>
            </a:xfrm>
            <a:custGeom>
              <a:avLst/>
              <a:gdLst/>
              <a:ahLst/>
              <a:cxnLst/>
              <a:rect l="l" t="t" r="r" b="b"/>
              <a:pathLst>
                <a:path w="1216" h="1835" extrusionOk="0">
                  <a:moveTo>
                    <a:pt x="429" y="1"/>
                  </a:moveTo>
                  <a:lnTo>
                    <a:pt x="1" y="429"/>
                  </a:lnTo>
                  <a:cubicBezTo>
                    <a:pt x="310" y="834"/>
                    <a:pt x="525" y="1311"/>
                    <a:pt x="596" y="1834"/>
                  </a:cubicBezTo>
                  <a:lnTo>
                    <a:pt x="1215" y="1834"/>
                  </a:lnTo>
                  <a:cubicBezTo>
                    <a:pt x="1144" y="1144"/>
                    <a:pt x="858" y="525"/>
                    <a:pt x="42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30"/>
          <p:cNvGrpSpPr/>
          <p:nvPr/>
        </p:nvGrpSpPr>
        <p:grpSpPr>
          <a:xfrm>
            <a:off x="3541178" y="1804602"/>
            <a:ext cx="366045" cy="366856"/>
            <a:chOff x="1059700" y="2368400"/>
            <a:chExt cx="259625" cy="260200"/>
          </a:xfrm>
        </p:grpSpPr>
        <p:sp>
          <p:nvSpPr>
            <p:cNvPr id="810" name="Google Shape;810;p30"/>
            <p:cNvSpPr/>
            <p:nvPr/>
          </p:nvSpPr>
          <p:spPr>
            <a:xfrm>
              <a:off x="1128775" y="2371975"/>
              <a:ext cx="39925" cy="50025"/>
            </a:xfrm>
            <a:custGeom>
              <a:avLst/>
              <a:gdLst/>
              <a:ahLst/>
              <a:cxnLst/>
              <a:rect l="l" t="t" r="r" b="b"/>
              <a:pathLst>
                <a:path w="1597" h="2001" extrusionOk="0">
                  <a:moveTo>
                    <a:pt x="1596" y="0"/>
                  </a:moveTo>
                  <a:cubicBezTo>
                    <a:pt x="739" y="310"/>
                    <a:pt x="120" y="1096"/>
                    <a:pt x="0" y="2001"/>
                  </a:cubicBezTo>
                  <a:lnTo>
                    <a:pt x="1215" y="2001"/>
                  </a:lnTo>
                  <a:cubicBezTo>
                    <a:pt x="1239" y="1263"/>
                    <a:pt x="1358" y="524"/>
                    <a:pt x="15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1128775" y="2437450"/>
              <a:ext cx="39925" cy="49450"/>
            </a:xfrm>
            <a:custGeom>
              <a:avLst/>
              <a:gdLst/>
              <a:ahLst/>
              <a:cxnLst/>
              <a:rect l="l" t="t" r="r" b="b"/>
              <a:pathLst>
                <a:path w="1597" h="1978" extrusionOk="0">
                  <a:moveTo>
                    <a:pt x="0" y="1"/>
                  </a:moveTo>
                  <a:cubicBezTo>
                    <a:pt x="120" y="906"/>
                    <a:pt x="739" y="1668"/>
                    <a:pt x="1596" y="1978"/>
                  </a:cubicBezTo>
                  <a:cubicBezTo>
                    <a:pt x="1358" y="1454"/>
                    <a:pt x="1239" y="715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1174625" y="2437450"/>
              <a:ext cx="29775" cy="53025"/>
            </a:xfrm>
            <a:custGeom>
              <a:avLst/>
              <a:gdLst/>
              <a:ahLst/>
              <a:cxnLst/>
              <a:rect l="l" t="t" r="r" b="b"/>
              <a:pathLst>
                <a:path w="1191" h="2121" extrusionOk="0">
                  <a:moveTo>
                    <a:pt x="0" y="1"/>
                  </a:moveTo>
                  <a:cubicBezTo>
                    <a:pt x="48" y="1382"/>
                    <a:pt x="453" y="2120"/>
                    <a:pt x="596" y="2120"/>
                  </a:cubicBezTo>
                  <a:cubicBezTo>
                    <a:pt x="738" y="2120"/>
                    <a:pt x="1143" y="1382"/>
                    <a:pt x="11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1174625" y="2368400"/>
              <a:ext cx="29775" cy="53600"/>
            </a:xfrm>
            <a:custGeom>
              <a:avLst/>
              <a:gdLst/>
              <a:ahLst/>
              <a:cxnLst/>
              <a:rect l="l" t="t" r="r" b="b"/>
              <a:pathLst>
                <a:path w="1191" h="2144" extrusionOk="0">
                  <a:moveTo>
                    <a:pt x="596" y="1"/>
                  </a:moveTo>
                  <a:cubicBezTo>
                    <a:pt x="453" y="1"/>
                    <a:pt x="48" y="763"/>
                    <a:pt x="0" y="2144"/>
                  </a:cubicBezTo>
                  <a:lnTo>
                    <a:pt x="1191" y="2144"/>
                  </a:lnTo>
                  <a:cubicBezTo>
                    <a:pt x="1143" y="763"/>
                    <a:pt x="738" y="1"/>
                    <a:pt x="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1210350" y="2437450"/>
              <a:ext cx="39900" cy="49450"/>
            </a:xfrm>
            <a:custGeom>
              <a:avLst/>
              <a:gdLst/>
              <a:ahLst/>
              <a:cxnLst/>
              <a:rect l="l" t="t" r="r" b="b"/>
              <a:pathLst>
                <a:path w="1596" h="1978" extrusionOk="0">
                  <a:moveTo>
                    <a:pt x="381" y="1"/>
                  </a:moveTo>
                  <a:cubicBezTo>
                    <a:pt x="357" y="715"/>
                    <a:pt x="238" y="1454"/>
                    <a:pt x="0" y="1978"/>
                  </a:cubicBezTo>
                  <a:cubicBezTo>
                    <a:pt x="857" y="1668"/>
                    <a:pt x="1477" y="906"/>
                    <a:pt x="15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1210350" y="2371975"/>
              <a:ext cx="39900" cy="50025"/>
            </a:xfrm>
            <a:custGeom>
              <a:avLst/>
              <a:gdLst/>
              <a:ahLst/>
              <a:cxnLst/>
              <a:rect l="l" t="t" r="r" b="b"/>
              <a:pathLst>
                <a:path w="1596" h="2001" extrusionOk="0">
                  <a:moveTo>
                    <a:pt x="0" y="0"/>
                  </a:moveTo>
                  <a:lnTo>
                    <a:pt x="0" y="0"/>
                  </a:lnTo>
                  <a:cubicBezTo>
                    <a:pt x="238" y="524"/>
                    <a:pt x="357" y="1286"/>
                    <a:pt x="381" y="2001"/>
                  </a:cubicBezTo>
                  <a:lnTo>
                    <a:pt x="1596" y="2001"/>
                  </a:lnTo>
                  <a:cubicBezTo>
                    <a:pt x="1477" y="1096"/>
                    <a:pt x="857" y="310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0"/>
            <p:cNvSpPr/>
            <p:nvPr/>
          </p:nvSpPr>
          <p:spPr>
            <a:xfrm>
              <a:off x="1059700" y="2421975"/>
              <a:ext cx="259625" cy="206625"/>
            </a:xfrm>
            <a:custGeom>
              <a:avLst/>
              <a:gdLst/>
              <a:ahLst/>
              <a:cxnLst/>
              <a:rect l="l" t="t" r="r" b="b"/>
              <a:pathLst>
                <a:path w="10385" h="8265" extrusionOk="0">
                  <a:moveTo>
                    <a:pt x="1859" y="1"/>
                  </a:moveTo>
                  <a:lnTo>
                    <a:pt x="1859" y="3978"/>
                  </a:lnTo>
                  <a:lnTo>
                    <a:pt x="1" y="3978"/>
                  </a:lnTo>
                  <a:lnTo>
                    <a:pt x="1" y="7026"/>
                  </a:lnTo>
                  <a:lnTo>
                    <a:pt x="1859" y="7026"/>
                  </a:lnTo>
                  <a:lnTo>
                    <a:pt x="1859" y="7645"/>
                  </a:lnTo>
                  <a:lnTo>
                    <a:pt x="1239" y="7645"/>
                  </a:lnTo>
                  <a:lnTo>
                    <a:pt x="1239" y="8264"/>
                  </a:lnTo>
                  <a:lnTo>
                    <a:pt x="3073" y="8264"/>
                  </a:lnTo>
                  <a:lnTo>
                    <a:pt x="3073" y="7645"/>
                  </a:lnTo>
                  <a:lnTo>
                    <a:pt x="2454" y="7645"/>
                  </a:lnTo>
                  <a:lnTo>
                    <a:pt x="2454" y="7026"/>
                  </a:lnTo>
                  <a:lnTo>
                    <a:pt x="4288" y="7026"/>
                  </a:lnTo>
                  <a:lnTo>
                    <a:pt x="4288" y="5788"/>
                  </a:lnTo>
                  <a:lnTo>
                    <a:pt x="6121" y="5788"/>
                  </a:lnTo>
                  <a:lnTo>
                    <a:pt x="6121" y="7026"/>
                  </a:lnTo>
                  <a:lnTo>
                    <a:pt x="7931" y="7026"/>
                  </a:lnTo>
                  <a:lnTo>
                    <a:pt x="7931" y="7645"/>
                  </a:lnTo>
                  <a:lnTo>
                    <a:pt x="7336" y="7645"/>
                  </a:lnTo>
                  <a:lnTo>
                    <a:pt x="7336" y="8264"/>
                  </a:lnTo>
                  <a:lnTo>
                    <a:pt x="9146" y="8264"/>
                  </a:lnTo>
                  <a:lnTo>
                    <a:pt x="9146" y="7645"/>
                  </a:lnTo>
                  <a:lnTo>
                    <a:pt x="8550" y="7645"/>
                  </a:lnTo>
                  <a:lnTo>
                    <a:pt x="8550" y="7026"/>
                  </a:lnTo>
                  <a:lnTo>
                    <a:pt x="10384" y="7026"/>
                  </a:lnTo>
                  <a:lnTo>
                    <a:pt x="10384" y="3978"/>
                  </a:lnTo>
                  <a:lnTo>
                    <a:pt x="8550" y="3978"/>
                  </a:lnTo>
                  <a:lnTo>
                    <a:pt x="8550" y="1"/>
                  </a:lnTo>
                  <a:lnTo>
                    <a:pt x="7622" y="1"/>
                  </a:lnTo>
                  <a:cubicBezTo>
                    <a:pt x="7622" y="96"/>
                    <a:pt x="7622" y="215"/>
                    <a:pt x="7622" y="310"/>
                  </a:cubicBezTo>
                  <a:cubicBezTo>
                    <a:pt x="7622" y="406"/>
                    <a:pt x="7622" y="525"/>
                    <a:pt x="7622" y="620"/>
                  </a:cubicBezTo>
                  <a:lnTo>
                    <a:pt x="7931" y="620"/>
                  </a:lnTo>
                  <a:lnTo>
                    <a:pt x="7931" y="3954"/>
                  </a:lnTo>
                  <a:lnTo>
                    <a:pt x="6121" y="3954"/>
                  </a:lnTo>
                  <a:lnTo>
                    <a:pt x="6121" y="5192"/>
                  </a:lnTo>
                  <a:lnTo>
                    <a:pt x="4288" y="5192"/>
                  </a:lnTo>
                  <a:lnTo>
                    <a:pt x="4288" y="3954"/>
                  </a:lnTo>
                  <a:lnTo>
                    <a:pt x="2454" y="3954"/>
                  </a:lnTo>
                  <a:lnTo>
                    <a:pt x="2454" y="620"/>
                  </a:lnTo>
                  <a:lnTo>
                    <a:pt x="2787" y="620"/>
                  </a:lnTo>
                  <a:cubicBezTo>
                    <a:pt x="2763" y="525"/>
                    <a:pt x="2763" y="406"/>
                    <a:pt x="2763" y="310"/>
                  </a:cubicBezTo>
                  <a:cubicBezTo>
                    <a:pt x="2763" y="215"/>
                    <a:pt x="2763" y="96"/>
                    <a:pt x="27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791;p30">
            <a:extLst>
              <a:ext uri="{FF2B5EF4-FFF2-40B4-BE49-F238E27FC236}">
                <a16:creationId xmlns:a16="http://schemas.microsoft.com/office/drawing/2014/main" id="{28D3E8C1-81C3-13BB-7421-5D42B708E34F}"/>
              </a:ext>
            </a:extLst>
          </p:cNvPr>
          <p:cNvGrpSpPr/>
          <p:nvPr/>
        </p:nvGrpSpPr>
        <p:grpSpPr>
          <a:xfrm>
            <a:off x="1629565" y="1805060"/>
            <a:ext cx="279548" cy="366856"/>
            <a:chOff x="3407825" y="3220350"/>
            <a:chExt cx="198275" cy="260200"/>
          </a:xfrm>
        </p:grpSpPr>
        <p:sp>
          <p:nvSpPr>
            <p:cNvPr id="7" name="Google Shape;792;p30">
              <a:extLst>
                <a:ext uri="{FF2B5EF4-FFF2-40B4-BE49-F238E27FC236}">
                  <a16:creationId xmlns:a16="http://schemas.microsoft.com/office/drawing/2014/main" id="{F9197AFC-C52B-9F53-AAB7-8900A0BDDB1D}"/>
                </a:ext>
              </a:extLst>
            </p:cNvPr>
            <p:cNvSpPr/>
            <p:nvPr/>
          </p:nvSpPr>
          <p:spPr>
            <a:xfrm>
              <a:off x="3484025" y="3220350"/>
              <a:ext cx="122075" cy="199475"/>
            </a:xfrm>
            <a:custGeom>
              <a:avLst/>
              <a:gdLst/>
              <a:ahLst/>
              <a:cxnLst/>
              <a:rect l="l" t="t" r="r" b="b"/>
              <a:pathLst>
                <a:path w="4883" h="7979" extrusionOk="0">
                  <a:moveTo>
                    <a:pt x="1" y="1"/>
                  </a:moveTo>
                  <a:lnTo>
                    <a:pt x="1" y="953"/>
                  </a:lnTo>
                  <a:lnTo>
                    <a:pt x="3954" y="953"/>
                  </a:lnTo>
                  <a:lnTo>
                    <a:pt x="3954" y="7979"/>
                  </a:lnTo>
                  <a:lnTo>
                    <a:pt x="4883" y="7979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93;p30">
              <a:extLst>
                <a:ext uri="{FF2B5EF4-FFF2-40B4-BE49-F238E27FC236}">
                  <a16:creationId xmlns:a16="http://schemas.microsoft.com/office/drawing/2014/main" id="{D8A455CC-F976-821A-CF90-F9FD8F8CA6EC}"/>
                </a:ext>
              </a:extLst>
            </p:cNvPr>
            <p:cNvSpPr/>
            <p:nvPr/>
          </p:nvSpPr>
          <p:spPr>
            <a:xfrm>
              <a:off x="3445925" y="3259050"/>
              <a:ext cx="122075" cy="198875"/>
            </a:xfrm>
            <a:custGeom>
              <a:avLst/>
              <a:gdLst/>
              <a:ahLst/>
              <a:cxnLst/>
              <a:rect l="l" t="t" r="r" b="b"/>
              <a:pathLst>
                <a:path w="4883" h="7955" extrusionOk="0">
                  <a:moveTo>
                    <a:pt x="0" y="1"/>
                  </a:moveTo>
                  <a:lnTo>
                    <a:pt x="0" y="930"/>
                  </a:lnTo>
                  <a:lnTo>
                    <a:pt x="3954" y="930"/>
                  </a:lnTo>
                  <a:lnTo>
                    <a:pt x="3954" y="7955"/>
                  </a:lnTo>
                  <a:lnTo>
                    <a:pt x="4882" y="7955"/>
                  </a:lnTo>
                  <a:lnTo>
                    <a:pt x="48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94;p30">
              <a:extLst>
                <a:ext uri="{FF2B5EF4-FFF2-40B4-BE49-F238E27FC236}">
                  <a16:creationId xmlns:a16="http://schemas.microsoft.com/office/drawing/2014/main" id="{EE66510D-C0D3-C5F2-E0CC-943601A40BF9}"/>
                </a:ext>
              </a:extLst>
            </p:cNvPr>
            <p:cNvSpPr/>
            <p:nvPr/>
          </p:nvSpPr>
          <p:spPr>
            <a:xfrm>
              <a:off x="3476275" y="3297150"/>
              <a:ext cx="15525" cy="32775"/>
            </a:xfrm>
            <a:custGeom>
              <a:avLst/>
              <a:gdLst/>
              <a:ahLst/>
              <a:cxnLst/>
              <a:rect l="l" t="t" r="r" b="b"/>
              <a:pathLst>
                <a:path w="621" h="1311" extrusionOk="0">
                  <a:moveTo>
                    <a:pt x="1" y="1"/>
                  </a:moveTo>
                  <a:lnTo>
                    <a:pt x="1" y="1311"/>
                  </a:lnTo>
                  <a:cubicBezTo>
                    <a:pt x="96" y="1263"/>
                    <a:pt x="192" y="1239"/>
                    <a:pt x="311" y="1239"/>
                  </a:cubicBezTo>
                  <a:cubicBezTo>
                    <a:pt x="406" y="1239"/>
                    <a:pt x="525" y="1263"/>
                    <a:pt x="620" y="1311"/>
                  </a:cubicBezTo>
                  <a:lnTo>
                    <a:pt x="6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95;p30">
              <a:extLst>
                <a:ext uri="{FF2B5EF4-FFF2-40B4-BE49-F238E27FC236}">
                  <a16:creationId xmlns:a16="http://schemas.microsoft.com/office/drawing/2014/main" id="{2B347B58-6F6B-138D-0191-2C506CD18249}"/>
                </a:ext>
              </a:extLst>
            </p:cNvPr>
            <p:cNvSpPr/>
            <p:nvPr/>
          </p:nvSpPr>
          <p:spPr>
            <a:xfrm>
              <a:off x="3419725" y="3442425"/>
              <a:ext cx="26225" cy="26225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1" y="1"/>
                  </a:moveTo>
                  <a:lnTo>
                    <a:pt x="1048" y="1048"/>
                  </a:lnTo>
                  <a:lnTo>
                    <a:pt x="10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96;p30">
              <a:extLst>
                <a:ext uri="{FF2B5EF4-FFF2-40B4-BE49-F238E27FC236}">
                  <a16:creationId xmlns:a16="http://schemas.microsoft.com/office/drawing/2014/main" id="{3D39563F-E064-7639-F29A-8856EC2766C6}"/>
                </a:ext>
              </a:extLst>
            </p:cNvPr>
            <p:cNvSpPr/>
            <p:nvPr/>
          </p:nvSpPr>
          <p:spPr>
            <a:xfrm>
              <a:off x="3407825" y="3297150"/>
              <a:ext cx="122075" cy="183400"/>
            </a:xfrm>
            <a:custGeom>
              <a:avLst/>
              <a:gdLst/>
              <a:ahLst/>
              <a:cxnLst/>
              <a:rect l="l" t="t" r="r" b="b"/>
              <a:pathLst>
                <a:path w="4883" h="7336" extrusionOk="0">
                  <a:moveTo>
                    <a:pt x="3954" y="2763"/>
                  </a:moveTo>
                  <a:lnTo>
                    <a:pt x="3954" y="3383"/>
                  </a:lnTo>
                  <a:lnTo>
                    <a:pt x="905" y="3383"/>
                  </a:lnTo>
                  <a:lnTo>
                    <a:pt x="905" y="2763"/>
                  </a:lnTo>
                  <a:close/>
                  <a:moveTo>
                    <a:pt x="3954" y="4002"/>
                  </a:moveTo>
                  <a:lnTo>
                    <a:pt x="3954" y="4597"/>
                  </a:lnTo>
                  <a:lnTo>
                    <a:pt x="905" y="4597"/>
                  </a:lnTo>
                  <a:lnTo>
                    <a:pt x="905" y="4002"/>
                  </a:lnTo>
                  <a:close/>
                  <a:moveTo>
                    <a:pt x="0" y="1"/>
                  </a:moveTo>
                  <a:lnTo>
                    <a:pt x="0" y="5216"/>
                  </a:lnTo>
                  <a:lnTo>
                    <a:pt x="2144" y="5216"/>
                  </a:lnTo>
                  <a:lnTo>
                    <a:pt x="2144" y="7336"/>
                  </a:lnTo>
                  <a:lnTo>
                    <a:pt x="4882" y="7336"/>
                  </a:lnTo>
                  <a:lnTo>
                    <a:pt x="4882" y="1"/>
                  </a:lnTo>
                  <a:lnTo>
                    <a:pt x="3954" y="1"/>
                  </a:lnTo>
                  <a:lnTo>
                    <a:pt x="3954" y="2168"/>
                  </a:lnTo>
                  <a:lnTo>
                    <a:pt x="3358" y="2168"/>
                  </a:lnTo>
                  <a:cubicBezTo>
                    <a:pt x="3358" y="2001"/>
                    <a:pt x="3215" y="1858"/>
                    <a:pt x="3049" y="1858"/>
                  </a:cubicBezTo>
                  <a:cubicBezTo>
                    <a:pt x="2882" y="1858"/>
                    <a:pt x="2739" y="2001"/>
                    <a:pt x="2739" y="2168"/>
                  </a:cubicBezTo>
                  <a:lnTo>
                    <a:pt x="2144" y="2168"/>
                  </a:lnTo>
                  <a:lnTo>
                    <a:pt x="21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4" name="Picture 6">
            <a:extLst>
              <a:ext uri="{FF2B5EF4-FFF2-40B4-BE49-F238E27FC236}">
                <a16:creationId xmlns:a16="http://schemas.microsoft.com/office/drawing/2014/main" id="{7FA170B4-3BE8-A87C-A22A-48DD2826B4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6394" y="284764"/>
            <a:ext cx="1978786" cy="1951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6"/>
          <p:cNvSpPr/>
          <p:nvPr/>
        </p:nvSpPr>
        <p:spPr>
          <a:xfrm>
            <a:off x="3065761" y="1301993"/>
            <a:ext cx="6033749" cy="2781836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 we are…..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1070125" y="1306017"/>
            <a:ext cx="1926984" cy="62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buNone/>
            </a:pP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&lt;Ensemble&gt;</a:t>
            </a:r>
            <a:endParaRPr lang="en-US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indent="-285750">
              <a:buFont typeface="Wingdings" pitchFamily="2" charset="2"/>
              <a:buChar char="q"/>
            </a:pPr>
            <a:r>
              <a:rPr lang="en-US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FsDet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    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576</a:t>
            </a:r>
            <a:endParaRPr lang="en-US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Yolov5-L 384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Yolov5-L 512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Yolov5-S 512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itchFamily="2" charset="2"/>
              <a:buChar char="q"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Yolov5-S 576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[2,2,2,1,1] Weight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719991" y="1364354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90;p26">
            <a:extLst>
              <a:ext uri="{FF2B5EF4-FFF2-40B4-BE49-F238E27FC236}">
                <a16:creationId xmlns:a16="http://schemas.microsoft.com/office/drawing/2014/main" id="{0151B53A-4117-4728-0ED5-CEEBCAFF4529}"/>
              </a:ext>
            </a:extLst>
          </p:cNvPr>
          <p:cNvSpPr txBox="1">
            <a:spLocks/>
          </p:cNvSpPr>
          <p:nvPr/>
        </p:nvSpPr>
        <p:spPr>
          <a:xfrm>
            <a:off x="1075742" y="3224963"/>
            <a:ext cx="3927699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Ensemble_boxes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패키지 활용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5" name="Google Shape;692;p26">
            <a:extLst>
              <a:ext uri="{FF2B5EF4-FFF2-40B4-BE49-F238E27FC236}">
                <a16:creationId xmlns:a16="http://schemas.microsoft.com/office/drawing/2014/main" id="{CDC172A6-6E0E-6FA5-51A2-0A2994F14267}"/>
              </a:ext>
            </a:extLst>
          </p:cNvPr>
          <p:cNvGrpSpPr/>
          <p:nvPr/>
        </p:nvGrpSpPr>
        <p:grpSpPr>
          <a:xfrm>
            <a:off x="725609" y="3283300"/>
            <a:ext cx="234160" cy="234160"/>
            <a:chOff x="209945" y="1501725"/>
            <a:chExt cx="2838300" cy="2838300"/>
          </a:xfrm>
        </p:grpSpPr>
        <p:sp>
          <p:nvSpPr>
            <p:cNvPr id="6" name="Google Shape;693;p26">
              <a:extLst>
                <a:ext uri="{FF2B5EF4-FFF2-40B4-BE49-F238E27FC236}">
                  <a16:creationId xmlns:a16="http://schemas.microsoft.com/office/drawing/2014/main" id="{25680BBC-6C32-792F-0A52-99B0A53B469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Google Shape;694;p26">
              <a:extLst>
                <a:ext uri="{FF2B5EF4-FFF2-40B4-BE49-F238E27FC236}">
                  <a16:creationId xmlns:a16="http://schemas.microsoft.com/office/drawing/2014/main" id="{8A681C85-14DD-E193-8FF8-7F2F9DE39024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8" name="Google Shape;690;p26">
            <a:extLst>
              <a:ext uri="{FF2B5EF4-FFF2-40B4-BE49-F238E27FC236}">
                <a16:creationId xmlns:a16="http://schemas.microsoft.com/office/drawing/2014/main" id="{A37E8CDE-E2C0-5BAB-7E7C-A7D62D52B9E0}"/>
              </a:ext>
            </a:extLst>
          </p:cNvPr>
          <p:cNvSpPr txBox="1">
            <a:spLocks/>
          </p:cNvSpPr>
          <p:nvPr/>
        </p:nvSpPr>
        <p:spPr>
          <a:xfrm>
            <a:off x="1070124" y="3926868"/>
            <a:ext cx="4143247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30000 rows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로 제출제한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buFont typeface="Cabin"/>
              <a:buNone/>
            </a:pPr>
            <a:r>
              <a:rPr lang="en-US" altLang="ko-KR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IoU_threshold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=0.53</a:t>
            </a:r>
            <a:r>
              <a:rPr lang="ko-KR" altLang="en-US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으로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설정하여 진행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9" name="Google Shape;692;p26">
            <a:extLst>
              <a:ext uri="{FF2B5EF4-FFF2-40B4-BE49-F238E27FC236}">
                <a16:creationId xmlns:a16="http://schemas.microsoft.com/office/drawing/2014/main" id="{DF5D1EC7-B279-FA80-7C6F-3CE7EEBEFA83}"/>
              </a:ext>
            </a:extLst>
          </p:cNvPr>
          <p:cNvGrpSpPr/>
          <p:nvPr/>
        </p:nvGrpSpPr>
        <p:grpSpPr>
          <a:xfrm>
            <a:off x="719991" y="3985205"/>
            <a:ext cx="234160" cy="234160"/>
            <a:chOff x="209945" y="1501725"/>
            <a:chExt cx="2838300" cy="2838300"/>
          </a:xfrm>
        </p:grpSpPr>
        <p:sp>
          <p:nvSpPr>
            <p:cNvPr id="10" name="Google Shape;693;p26">
              <a:extLst>
                <a:ext uri="{FF2B5EF4-FFF2-40B4-BE49-F238E27FC236}">
                  <a16:creationId xmlns:a16="http://schemas.microsoft.com/office/drawing/2014/main" id="{A3BF5BFC-B527-B48C-0A38-87E3CA22E5D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94;p26">
              <a:extLst>
                <a:ext uri="{FF2B5EF4-FFF2-40B4-BE49-F238E27FC236}">
                  <a16:creationId xmlns:a16="http://schemas.microsoft.com/office/drawing/2014/main" id="{F5B57FF8-4042-128F-59C1-2C624EDCB480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D5E1466B-6BB6-218F-5EB5-70DD444A92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876" y="1397820"/>
            <a:ext cx="5900982" cy="259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09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5"/>
          <p:cNvSpPr txBox="1">
            <a:spLocks noGrp="1"/>
          </p:cNvSpPr>
          <p:nvPr>
            <p:ph type="title" idx="2"/>
          </p:nvPr>
        </p:nvSpPr>
        <p:spPr>
          <a:xfrm>
            <a:off x="1567400" y="1454925"/>
            <a:ext cx="15288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dirty="0"/>
              <a:t>04</a:t>
            </a:r>
            <a:endParaRPr sz="7000" dirty="0"/>
          </a:p>
        </p:txBody>
      </p:sp>
      <p:sp>
        <p:nvSpPr>
          <p:cNvPr id="673" name="Google Shape;673;p25"/>
          <p:cNvSpPr txBox="1">
            <a:spLocks noGrp="1"/>
          </p:cNvSpPr>
          <p:nvPr>
            <p:ph type="subTitle" idx="1"/>
          </p:nvPr>
        </p:nvSpPr>
        <p:spPr>
          <a:xfrm>
            <a:off x="3976550" y="3932550"/>
            <a:ext cx="41676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Dacon</a:t>
            </a:r>
            <a:r>
              <a:rPr lang="en-US" dirty="0"/>
              <a:t> </a:t>
            </a:r>
            <a:r>
              <a:rPr lang="en-US" dirty="0" err="1"/>
              <a:t>LeaderBoard</a:t>
            </a:r>
            <a:r>
              <a:rPr lang="en-US" dirty="0"/>
              <a:t> &amp; Inference</a:t>
            </a:r>
            <a:endParaRPr dirty="0"/>
          </a:p>
        </p:txBody>
      </p:sp>
      <p:sp>
        <p:nvSpPr>
          <p:cNvPr id="674" name="Google Shape;674;p25"/>
          <p:cNvSpPr txBox="1">
            <a:spLocks noGrp="1"/>
          </p:cNvSpPr>
          <p:nvPr>
            <p:ph type="title"/>
          </p:nvPr>
        </p:nvSpPr>
        <p:spPr>
          <a:xfrm>
            <a:off x="3976550" y="1705238"/>
            <a:ext cx="3798600" cy="15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</a:t>
            </a:r>
            <a:endParaRPr dirty="0"/>
          </a:p>
        </p:txBody>
      </p:sp>
      <p:sp>
        <p:nvSpPr>
          <p:cNvPr id="675" name="Google Shape;675;p25"/>
          <p:cNvSpPr txBox="1">
            <a:spLocks noGrp="1"/>
          </p:cNvSpPr>
          <p:nvPr>
            <p:ph type="sldNum" idx="12"/>
          </p:nvPr>
        </p:nvSpPr>
        <p:spPr>
          <a:xfrm>
            <a:off x="725609" y="46660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cxnSp>
        <p:nvCxnSpPr>
          <p:cNvPr id="676" name="Google Shape;676;p25"/>
          <p:cNvCxnSpPr/>
          <p:nvPr/>
        </p:nvCxnSpPr>
        <p:spPr>
          <a:xfrm>
            <a:off x="4014868" y="1454925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25"/>
          <p:cNvCxnSpPr/>
          <p:nvPr/>
        </p:nvCxnSpPr>
        <p:spPr>
          <a:xfrm>
            <a:off x="3976550" y="3489450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25"/>
          <p:cNvSpPr txBox="1"/>
          <p:nvPr/>
        </p:nvSpPr>
        <p:spPr>
          <a:xfrm>
            <a:off x="7151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79" name="Google Shape;679;p25"/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 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674244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4"/>
          <p:cNvSpPr txBox="1">
            <a:spLocks noGrp="1"/>
          </p:cNvSpPr>
          <p:nvPr>
            <p:ph type="subTitle" idx="7"/>
          </p:nvPr>
        </p:nvSpPr>
        <p:spPr>
          <a:xfrm>
            <a:off x="-19195" y="3156075"/>
            <a:ext cx="2336400" cy="53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FsDet</a:t>
            </a:r>
            <a:endParaRPr dirty="0"/>
          </a:p>
        </p:txBody>
      </p:sp>
      <p:sp>
        <p:nvSpPr>
          <p:cNvPr id="646" name="Google Shape;646;p24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47" name="Google Shape;647;p24"/>
          <p:cNvSpPr txBox="1">
            <a:spLocks noGrp="1"/>
          </p:cNvSpPr>
          <p:nvPr>
            <p:ph type="title"/>
          </p:nvPr>
        </p:nvSpPr>
        <p:spPr>
          <a:xfrm>
            <a:off x="753655" y="2445095"/>
            <a:ext cx="800700" cy="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48" name="Google Shape;648;p24"/>
          <p:cNvSpPr txBox="1">
            <a:spLocks noGrp="1"/>
          </p:cNvSpPr>
          <p:nvPr>
            <p:ph type="subTitle" idx="1"/>
          </p:nvPr>
        </p:nvSpPr>
        <p:spPr>
          <a:xfrm>
            <a:off x="-14295" y="3634144"/>
            <a:ext cx="2336400" cy="10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Few-shot fine-tuning &amp; Training</a:t>
            </a:r>
          </a:p>
          <a:p>
            <a:pPr marL="171450" lvl="0" indent="-171450" algn="ct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sp>
        <p:nvSpPr>
          <p:cNvPr id="649" name="Google Shape;649;p24"/>
          <p:cNvSpPr txBox="1">
            <a:spLocks noGrp="1"/>
          </p:cNvSpPr>
          <p:nvPr>
            <p:ph type="title" idx="2"/>
          </p:nvPr>
        </p:nvSpPr>
        <p:spPr>
          <a:xfrm>
            <a:off x="3028651" y="2445095"/>
            <a:ext cx="800700" cy="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50" name="Google Shape;650;p24"/>
          <p:cNvSpPr txBox="1">
            <a:spLocks noGrp="1"/>
          </p:cNvSpPr>
          <p:nvPr>
            <p:ph type="subTitle" idx="3"/>
          </p:nvPr>
        </p:nvSpPr>
        <p:spPr>
          <a:xfrm>
            <a:off x="2260801" y="3634144"/>
            <a:ext cx="2336400" cy="10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Yolov5-S/L Training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51" name="Google Shape;651;p24"/>
          <p:cNvSpPr txBox="1">
            <a:spLocks noGrp="1"/>
          </p:cNvSpPr>
          <p:nvPr>
            <p:ph type="title" idx="4"/>
          </p:nvPr>
        </p:nvSpPr>
        <p:spPr>
          <a:xfrm>
            <a:off x="5414581" y="2445095"/>
            <a:ext cx="800700" cy="6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52" name="Google Shape;652;p24"/>
          <p:cNvSpPr txBox="1">
            <a:spLocks noGrp="1"/>
          </p:cNvSpPr>
          <p:nvPr>
            <p:ph type="subTitle" idx="5"/>
          </p:nvPr>
        </p:nvSpPr>
        <p:spPr>
          <a:xfrm>
            <a:off x="4646731" y="3634144"/>
            <a:ext cx="2336400" cy="102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Weighted Boxes Fusion</a:t>
            </a:r>
            <a:endParaRPr dirty="0"/>
          </a:p>
        </p:txBody>
      </p:sp>
      <p:sp>
        <p:nvSpPr>
          <p:cNvPr id="653" name="Google Shape;653;p24"/>
          <p:cNvSpPr txBox="1">
            <a:spLocks noGrp="1"/>
          </p:cNvSpPr>
          <p:nvPr>
            <p:ph type="title" idx="6"/>
          </p:nvPr>
        </p:nvSpPr>
        <p:spPr>
          <a:xfrm>
            <a:off x="720000" y="83783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654" name="Google Shape;654;p24"/>
          <p:cNvSpPr txBox="1">
            <a:spLocks noGrp="1"/>
          </p:cNvSpPr>
          <p:nvPr>
            <p:ph type="subTitle" idx="8"/>
          </p:nvPr>
        </p:nvSpPr>
        <p:spPr>
          <a:xfrm>
            <a:off x="2260801" y="3156075"/>
            <a:ext cx="2336400" cy="53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</a:t>
            </a:r>
            <a:endParaRPr dirty="0"/>
          </a:p>
        </p:txBody>
      </p:sp>
      <p:sp>
        <p:nvSpPr>
          <p:cNvPr id="655" name="Google Shape;655;p24"/>
          <p:cNvSpPr txBox="1">
            <a:spLocks noGrp="1"/>
          </p:cNvSpPr>
          <p:nvPr>
            <p:ph type="subTitle" idx="9"/>
          </p:nvPr>
        </p:nvSpPr>
        <p:spPr>
          <a:xfrm>
            <a:off x="4651631" y="3156075"/>
            <a:ext cx="2336400" cy="53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Ensemble</a:t>
            </a:r>
            <a:endParaRPr dirty="0"/>
          </a:p>
        </p:txBody>
      </p:sp>
      <p:grpSp>
        <p:nvGrpSpPr>
          <p:cNvPr id="656" name="Google Shape;656;p24"/>
          <p:cNvGrpSpPr/>
          <p:nvPr/>
        </p:nvGrpSpPr>
        <p:grpSpPr>
          <a:xfrm>
            <a:off x="1031921" y="1996498"/>
            <a:ext cx="234160" cy="234160"/>
            <a:chOff x="209945" y="1501725"/>
            <a:chExt cx="2838300" cy="2838300"/>
          </a:xfrm>
        </p:grpSpPr>
        <p:sp>
          <p:nvSpPr>
            <p:cNvPr id="657" name="Google Shape;657;p24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4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24"/>
          <p:cNvGrpSpPr/>
          <p:nvPr/>
        </p:nvGrpSpPr>
        <p:grpSpPr>
          <a:xfrm>
            <a:off x="3311917" y="1996498"/>
            <a:ext cx="234160" cy="234160"/>
            <a:chOff x="209945" y="1501725"/>
            <a:chExt cx="2838300" cy="2838300"/>
          </a:xfrm>
        </p:grpSpPr>
        <p:sp>
          <p:nvSpPr>
            <p:cNvPr id="660" name="Google Shape;660;p24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4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" name="Google Shape;662;p24"/>
          <p:cNvGrpSpPr/>
          <p:nvPr/>
        </p:nvGrpSpPr>
        <p:grpSpPr>
          <a:xfrm>
            <a:off x="5702747" y="1996498"/>
            <a:ext cx="234160" cy="234160"/>
            <a:chOff x="209945" y="1501725"/>
            <a:chExt cx="2838300" cy="2838300"/>
          </a:xfrm>
        </p:grpSpPr>
        <p:sp>
          <p:nvSpPr>
            <p:cNvPr id="663" name="Google Shape;663;p24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4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651;p24">
            <a:extLst>
              <a:ext uri="{FF2B5EF4-FFF2-40B4-BE49-F238E27FC236}">
                <a16:creationId xmlns:a16="http://schemas.microsoft.com/office/drawing/2014/main" id="{B7455A74-65D0-D3DA-CEBF-D0255FE83CFC}"/>
              </a:ext>
            </a:extLst>
          </p:cNvPr>
          <p:cNvSpPr txBox="1">
            <a:spLocks/>
          </p:cNvSpPr>
          <p:nvPr/>
        </p:nvSpPr>
        <p:spPr>
          <a:xfrm>
            <a:off x="7639478" y="2492175"/>
            <a:ext cx="800700" cy="66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ays One"/>
              <a:buNone/>
              <a:defRPr sz="2600" b="0" i="0" u="none" strike="noStrike" cap="non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Bebas Neue"/>
              <a:buNone/>
              <a:defRPr sz="30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3" name="Google Shape;652;p24">
            <a:extLst>
              <a:ext uri="{FF2B5EF4-FFF2-40B4-BE49-F238E27FC236}">
                <a16:creationId xmlns:a16="http://schemas.microsoft.com/office/drawing/2014/main" id="{FC541EC1-E4F7-388E-D704-9113C8E48AB2}"/>
              </a:ext>
            </a:extLst>
          </p:cNvPr>
          <p:cNvSpPr txBox="1">
            <a:spLocks/>
          </p:cNvSpPr>
          <p:nvPr/>
        </p:nvSpPr>
        <p:spPr>
          <a:xfrm>
            <a:off x="6871628" y="3681224"/>
            <a:ext cx="2336400" cy="10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bin"/>
              <a:buNone/>
              <a:defRPr sz="1100" b="0" i="0" u="none" strike="noStrike" cap="none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/>
            <a:r>
              <a:rPr lang="en" dirty="0" err="1"/>
              <a:t>Dacon</a:t>
            </a:r>
            <a:r>
              <a:rPr lang="en" dirty="0"/>
              <a:t> </a:t>
            </a:r>
            <a:r>
              <a:rPr lang="en" dirty="0" err="1"/>
              <a:t>LeaderBoard</a:t>
            </a:r>
            <a:r>
              <a:rPr lang="en" dirty="0"/>
              <a:t> &amp; Result</a:t>
            </a:r>
          </a:p>
        </p:txBody>
      </p:sp>
      <p:sp>
        <p:nvSpPr>
          <p:cNvPr id="4" name="Google Shape;655;p24">
            <a:extLst>
              <a:ext uri="{FF2B5EF4-FFF2-40B4-BE49-F238E27FC236}">
                <a16:creationId xmlns:a16="http://schemas.microsoft.com/office/drawing/2014/main" id="{EB5AF9C3-FB7E-5F8D-4250-185C3A2AC4AC}"/>
              </a:ext>
            </a:extLst>
          </p:cNvPr>
          <p:cNvSpPr txBox="1">
            <a:spLocks/>
          </p:cNvSpPr>
          <p:nvPr/>
        </p:nvSpPr>
        <p:spPr>
          <a:xfrm>
            <a:off x="6876528" y="3203155"/>
            <a:ext cx="23364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200" b="0" i="0" u="none" strike="noStrike" cap="non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en" dirty="0"/>
              <a:t>Result</a:t>
            </a:r>
          </a:p>
        </p:txBody>
      </p:sp>
      <p:grpSp>
        <p:nvGrpSpPr>
          <p:cNvPr id="5" name="Google Shape;662;p24">
            <a:extLst>
              <a:ext uri="{FF2B5EF4-FFF2-40B4-BE49-F238E27FC236}">
                <a16:creationId xmlns:a16="http://schemas.microsoft.com/office/drawing/2014/main" id="{A384A94C-6609-BA35-C342-6247B9574612}"/>
              </a:ext>
            </a:extLst>
          </p:cNvPr>
          <p:cNvGrpSpPr/>
          <p:nvPr/>
        </p:nvGrpSpPr>
        <p:grpSpPr>
          <a:xfrm>
            <a:off x="7927646" y="2043578"/>
            <a:ext cx="234160" cy="234160"/>
            <a:chOff x="209945" y="1501725"/>
            <a:chExt cx="2838300" cy="2838300"/>
          </a:xfrm>
        </p:grpSpPr>
        <p:sp>
          <p:nvSpPr>
            <p:cNvPr id="6" name="Google Shape;663;p24">
              <a:extLst>
                <a:ext uri="{FF2B5EF4-FFF2-40B4-BE49-F238E27FC236}">
                  <a16:creationId xmlns:a16="http://schemas.microsoft.com/office/drawing/2014/main" id="{2CE06CF6-C3E9-ED03-3320-5729414F0129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64;p24">
              <a:extLst>
                <a:ext uri="{FF2B5EF4-FFF2-40B4-BE49-F238E27FC236}">
                  <a16:creationId xmlns:a16="http://schemas.microsoft.com/office/drawing/2014/main" id="{DBFC0E18-BA33-F7CD-BD6F-10046D00BF78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622;p22">
            <a:extLst>
              <a:ext uri="{FF2B5EF4-FFF2-40B4-BE49-F238E27FC236}">
                <a16:creationId xmlns:a16="http://schemas.microsoft.com/office/drawing/2014/main" id="{0AA5B157-09DA-C12F-FC04-EF06F191DF5B}"/>
              </a:ext>
            </a:extLst>
          </p:cNvPr>
          <p:cNvSpPr txBox="1"/>
          <p:nvPr/>
        </p:nvSpPr>
        <p:spPr>
          <a:xfrm>
            <a:off x="7256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9" name="Google Shape;623;p22">
            <a:extLst>
              <a:ext uri="{FF2B5EF4-FFF2-40B4-BE49-F238E27FC236}">
                <a16:creationId xmlns:a16="http://schemas.microsoft.com/office/drawing/2014/main" id="{2DFEED1C-D220-07CC-82F5-CAAD8FF01834}"/>
              </a:ext>
            </a:extLst>
          </p:cNvPr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</a:t>
            </a:r>
            <a:r>
              <a:rPr lang="ko-KR" altLang="en-US" sz="1200" b="1" dirty="0">
                <a:latin typeface="Cabin"/>
                <a:ea typeface="Cabin"/>
                <a:cs typeface="Cabin"/>
                <a:sym typeface="Cabin"/>
              </a:rPr>
              <a:t> </a:t>
            </a:r>
            <a:r>
              <a:rPr lang="en-US" altLang="ko-KR" sz="1200" b="1" dirty="0">
                <a:latin typeface="Cabin"/>
                <a:ea typeface="Cabin"/>
                <a:cs typeface="Cabin"/>
                <a:sym typeface="Cabin"/>
              </a:rPr>
              <a:t>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26"/>
          <p:cNvSpPr/>
          <p:nvPr/>
        </p:nvSpPr>
        <p:spPr>
          <a:xfrm>
            <a:off x="2947309" y="1267662"/>
            <a:ext cx="6104585" cy="3668651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Dacon</a:t>
            </a:r>
            <a:r>
              <a:rPr lang="en" dirty="0"/>
              <a:t> Leaderboard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697900" y="45105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1042416" y="1346310"/>
            <a:ext cx="3991272" cy="62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mAP50 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기준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Public 0.71235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Private 0.77001</a:t>
            </a:r>
            <a:endParaRPr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692282" y="1404647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Google Shape;690;p26">
            <a:extLst>
              <a:ext uri="{FF2B5EF4-FFF2-40B4-BE49-F238E27FC236}">
                <a16:creationId xmlns:a16="http://schemas.microsoft.com/office/drawing/2014/main" id="{0151B53A-4117-4728-0ED5-CEEBCAFF4529}"/>
              </a:ext>
            </a:extLst>
          </p:cNvPr>
          <p:cNvSpPr txBox="1">
            <a:spLocks/>
          </p:cNvSpPr>
          <p:nvPr/>
        </p:nvSpPr>
        <p:spPr>
          <a:xfrm>
            <a:off x="1048033" y="2247834"/>
            <a:ext cx="3927699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361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팀 중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30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등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:</a:t>
            </a:r>
          </a:p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highlight>
                  <a:srgbClr val="FFFF00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상위 </a:t>
            </a:r>
            <a:r>
              <a:rPr lang="en-US" altLang="ko-KR" sz="1400" b="1" dirty="0">
                <a:solidFill>
                  <a:schemeClr val="dk1"/>
                </a:solidFill>
                <a:highlight>
                  <a:srgbClr val="FFFF00"/>
                </a:highlight>
                <a:latin typeface="NanumGothic" panose="020D0604000000000000" pitchFamily="34" charset="-127"/>
                <a:ea typeface="NanumGothic" panose="020D0604000000000000" pitchFamily="34" charset="-127"/>
              </a:rPr>
              <a:t>8%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</a:p>
        </p:txBody>
      </p:sp>
      <p:grpSp>
        <p:nvGrpSpPr>
          <p:cNvPr id="5" name="Google Shape;692;p26">
            <a:extLst>
              <a:ext uri="{FF2B5EF4-FFF2-40B4-BE49-F238E27FC236}">
                <a16:creationId xmlns:a16="http://schemas.microsoft.com/office/drawing/2014/main" id="{CDC172A6-6E0E-6FA5-51A2-0A2994F14267}"/>
              </a:ext>
            </a:extLst>
          </p:cNvPr>
          <p:cNvGrpSpPr/>
          <p:nvPr/>
        </p:nvGrpSpPr>
        <p:grpSpPr>
          <a:xfrm>
            <a:off x="697900" y="2306171"/>
            <a:ext cx="234160" cy="234160"/>
            <a:chOff x="209945" y="1501725"/>
            <a:chExt cx="2838300" cy="2838300"/>
          </a:xfrm>
        </p:grpSpPr>
        <p:sp>
          <p:nvSpPr>
            <p:cNvPr id="6" name="Google Shape;693;p26">
              <a:extLst>
                <a:ext uri="{FF2B5EF4-FFF2-40B4-BE49-F238E27FC236}">
                  <a16:creationId xmlns:a16="http://schemas.microsoft.com/office/drawing/2014/main" id="{25680BBC-6C32-792F-0A52-99B0A53B469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  <p:sp>
          <p:nvSpPr>
            <p:cNvPr id="7" name="Google Shape;694;p26">
              <a:extLst>
                <a:ext uri="{FF2B5EF4-FFF2-40B4-BE49-F238E27FC236}">
                  <a16:creationId xmlns:a16="http://schemas.microsoft.com/office/drawing/2014/main" id="{8A681C85-14DD-E193-8FF8-7F2F9DE39024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latin typeface="NanumGothic" panose="020D0604000000000000" pitchFamily="34" charset="-127"/>
                <a:ea typeface="NanumGothic" panose="020D0604000000000000" pitchFamily="34" charset="-127"/>
              </a:endParaRPr>
            </a:p>
          </p:txBody>
        </p:sp>
      </p:grpSp>
      <p:sp>
        <p:nvSpPr>
          <p:cNvPr id="8" name="Google Shape;690;p26">
            <a:extLst>
              <a:ext uri="{FF2B5EF4-FFF2-40B4-BE49-F238E27FC236}">
                <a16:creationId xmlns:a16="http://schemas.microsoft.com/office/drawing/2014/main" id="{A37E8CDE-E2C0-5BAB-7E7C-A7D62D52B9E0}"/>
              </a:ext>
            </a:extLst>
          </p:cNvPr>
          <p:cNvSpPr txBox="1">
            <a:spLocks/>
          </p:cNvSpPr>
          <p:nvPr/>
        </p:nvSpPr>
        <p:spPr>
          <a:xfrm>
            <a:off x="1042415" y="2943294"/>
            <a:ext cx="4143247" cy="625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연습대회이긴 하나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,</a:t>
            </a:r>
          </a:p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무료 </a:t>
            </a:r>
            <a:r>
              <a:rPr lang="en-US" altLang="ko-KR" sz="1400" b="1" dirty="0" err="1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Colaboratory</a:t>
            </a: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 </a:t>
            </a:r>
            <a:r>
              <a:rPr lang="en-US" altLang="ko-KR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&amp;</a:t>
            </a:r>
          </a:p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새로운 모델 활용으로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indent="0">
              <a:buFont typeface="Cabin"/>
              <a:buNone/>
            </a:pPr>
            <a:r>
              <a:rPr lang="ko-KR" altLang="en-US" sz="1400" b="1" dirty="0">
                <a:solidFill>
                  <a:schemeClr val="dk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괄목할 만한 성과 달성</a:t>
            </a:r>
            <a:endParaRPr lang="en-US" altLang="ko-KR" sz="1400" b="1" dirty="0">
              <a:solidFill>
                <a:schemeClr val="dk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grpSp>
        <p:nvGrpSpPr>
          <p:cNvPr id="9" name="Google Shape;692;p26">
            <a:extLst>
              <a:ext uri="{FF2B5EF4-FFF2-40B4-BE49-F238E27FC236}">
                <a16:creationId xmlns:a16="http://schemas.microsoft.com/office/drawing/2014/main" id="{DF5D1EC7-B279-FA80-7C6F-3CE7EEBEFA83}"/>
              </a:ext>
            </a:extLst>
          </p:cNvPr>
          <p:cNvGrpSpPr/>
          <p:nvPr/>
        </p:nvGrpSpPr>
        <p:grpSpPr>
          <a:xfrm>
            <a:off x="692282" y="3001631"/>
            <a:ext cx="234160" cy="234160"/>
            <a:chOff x="209945" y="1501725"/>
            <a:chExt cx="2838300" cy="2838300"/>
          </a:xfrm>
        </p:grpSpPr>
        <p:sp>
          <p:nvSpPr>
            <p:cNvPr id="10" name="Google Shape;693;p26">
              <a:extLst>
                <a:ext uri="{FF2B5EF4-FFF2-40B4-BE49-F238E27FC236}">
                  <a16:creationId xmlns:a16="http://schemas.microsoft.com/office/drawing/2014/main" id="{A3BF5BFC-B527-B48C-0A38-87E3CA22E5D4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694;p26">
              <a:extLst>
                <a:ext uri="{FF2B5EF4-FFF2-40B4-BE49-F238E27FC236}">
                  <a16:creationId xmlns:a16="http://schemas.microsoft.com/office/drawing/2014/main" id="{F5B57FF8-4042-128F-59C1-2C624EDCB480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888B5BEA-0B96-0D8F-07D5-DEF13B36A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9002" y="1326985"/>
            <a:ext cx="6001094" cy="345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1260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33"/>
          <p:cNvSpPr/>
          <p:nvPr/>
        </p:nvSpPr>
        <p:spPr>
          <a:xfrm>
            <a:off x="922892" y="1247341"/>
            <a:ext cx="3153227" cy="307995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3"/>
          <p:cNvSpPr txBox="1">
            <a:spLocks noGrp="1"/>
          </p:cNvSpPr>
          <p:nvPr>
            <p:ph type="sldNum" idx="12"/>
          </p:nvPr>
        </p:nvSpPr>
        <p:spPr>
          <a:xfrm>
            <a:off x="720009" y="470362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851" name="Google Shape;851;p33"/>
          <p:cNvSpPr txBox="1">
            <a:spLocks noGrp="1"/>
          </p:cNvSpPr>
          <p:nvPr>
            <p:ph type="title"/>
          </p:nvPr>
        </p:nvSpPr>
        <p:spPr>
          <a:xfrm>
            <a:off x="720000" y="54864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Inference Result</a:t>
            </a:r>
            <a:endParaRPr dirty="0"/>
          </a:p>
        </p:txBody>
      </p:sp>
      <p:sp>
        <p:nvSpPr>
          <p:cNvPr id="852" name="Google Shape;852;p33"/>
          <p:cNvSpPr txBox="1"/>
          <p:nvPr/>
        </p:nvSpPr>
        <p:spPr>
          <a:xfrm>
            <a:off x="772546" y="4390015"/>
            <a:ext cx="77040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Inference result for Validation set of Yolov5 – Large model.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</a:t>
            </a:r>
            <a:r>
              <a:rPr lang="en" sz="1100" b="1" dirty="0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</a:rPr>
              <a:t>please refer to KUBIG </a:t>
            </a:r>
            <a:r>
              <a:rPr lang="en" sz="1100" b="1" dirty="0" err="1">
                <a:solidFill>
                  <a:schemeClr val="dk1"/>
                </a:solidFill>
                <a:uFill>
                  <a:noFill/>
                </a:uFill>
                <a:latin typeface="Cabin"/>
                <a:ea typeface="Cabin"/>
                <a:cs typeface="Cabin"/>
                <a:sym typeface="Cabin"/>
              </a:rPr>
              <a:t>Github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54" name="Google Shape;854;p33"/>
          <p:cNvSpPr txBox="1"/>
          <p:nvPr/>
        </p:nvSpPr>
        <p:spPr>
          <a:xfrm>
            <a:off x="4758212" y="1625856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rPr>
              <a:t>16</a:t>
            </a:r>
            <a:r>
              <a:rPr lang="ko-KR" altLang="en-US" sz="2000" dirty="0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기 </a:t>
            </a:r>
            <a:r>
              <a:rPr lang="ko-KR" altLang="en-US" sz="2000" dirty="0" err="1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천원준</a:t>
            </a:r>
            <a:endParaRPr sz="2000" dirty="0">
              <a:solidFill>
                <a:schemeClr val="dk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  <a:cs typeface="Days One"/>
              <a:sym typeface="Days One"/>
            </a:endParaRPr>
          </a:p>
        </p:txBody>
      </p:sp>
      <p:sp>
        <p:nvSpPr>
          <p:cNvPr id="855" name="Google Shape;855;p33"/>
          <p:cNvSpPr txBox="1"/>
          <p:nvPr/>
        </p:nvSpPr>
        <p:spPr>
          <a:xfrm>
            <a:off x="4758213" y="2050631"/>
            <a:ext cx="1719862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altLang="ko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Baseline(Mask R-CNN)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altLang="ko-Kore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Presentation</a:t>
            </a:r>
          </a:p>
        </p:txBody>
      </p:sp>
      <p:sp>
        <p:nvSpPr>
          <p:cNvPr id="856" name="Google Shape;856;p33"/>
          <p:cNvSpPr txBox="1"/>
          <p:nvPr/>
        </p:nvSpPr>
        <p:spPr>
          <a:xfrm>
            <a:off x="6540108" y="1625856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  <a:latin typeface="Days One"/>
                <a:sym typeface="Days One"/>
              </a:rPr>
              <a:t>16</a:t>
            </a:r>
            <a:r>
              <a:rPr lang="ko-KR" altLang="en-US" sz="2000" dirty="0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기 </a:t>
            </a:r>
            <a:r>
              <a:rPr lang="ko-KR" altLang="en-US" sz="2000" dirty="0" err="1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임정준</a:t>
            </a:r>
            <a:endParaRPr sz="2000" dirty="0">
              <a:solidFill>
                <a:schemeClr val="dk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  <a:cs typeface="Days One"/>
              <a:sym typeface="Days One"/>
            </a:endParaRPr>
          </a:p>
        </p:txBody>
      </p:sp>
      <p:sp>
        <p:nvSpPr>
          <p:cNvPr id="857" name="Google Shape;857;p33"/>
          <p:cNvSpPr txBox="1"/>
          <p:nvPr/>
        </p:nvSpPr>
        <p:spPr>
          <a:xfrm>
            <a:off x="6540111" y="2050631"/>
            <a:ext cx="1781892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altLang="ko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Yolov5 - Large Training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WBF Ensemble &amp; Submission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58" name="Google Shape;858;p33"/>
          <p:cNvSpPr txBox="1"/>
          <p:nvPr/>
        </p:nvSpPr>
        <p:spPr>
          <a:xfrm>
            <a:off x="4758212" y="3135080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  <a:latin typeface="Days One"/>
                <a:sym typeface="Days One"/>
              </a:rPr>
              <a:t>17</a:t>
            </a:r>
            <a:r>
              <a:rPr lang="ko-KR" altLang="en-US" sz="2000" dirty="0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기 문성빈</a:t>
            </a:r>
            <a:endParaRPr sz="2000" dirty="0">
              <a:solidFill>
                <a:schemeClr val="dk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  <a:cs typeface="Days One"/>
              <a:sym typeface="Days One"/>
            </a:endParaRPr>
          </a:p>
        </p:txBody>
      </p:sp>
      <p:sp>
        <p:nvSpPr>
          <p:cNvPr id="859" name="Google Shape;859;p33"/>
          <p:cNvSpPr txBox="1"/>
          <p:nvPr/>
        </p:nvSpPr>
        <p:spPr>
          <a:xfrm>
            <a:off x="4758213" y="3559855"/>
            <a:ext cx="15849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" sz="1100" dirty="0" err="1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FsDet</a:t>
            </a:r>
            <a:r>
              <a:rPr lang="en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 Training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Dataset Debugging</a:t>
            </a:r>
            <a:endParaRPr sz="1100" dirty="0">
              <a:solidFill>
                <a:schemeClr val="dk1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60" name="Google Shape;860;p33"/>
          <p:cNvSpPr txBox="1"/>
          <p:nvPr/>
        </p:nvSpPr>
        <p:spPr>
          <a:xfrm>
            <a:off x="6540108" y="3135080"/>
            <a:ext cx="1584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solidFill>
                  <a:schemeClr val="dk1"/>
                </a:solidFill>
                <a:latin typeface="Days One"/>
                <a:sym typeface="Days One"/>
              </a:rPr>
              <a:t>17</a:t>
            </a:r>
            <a:r>
              <a:rPr lang="ko-KR" altLang="en-US" sz="2000" dirty="0">
                <a:solidFill>
                  <a:schemeClr val="dk1"/>
                </a:solidFill>
                <a:latin typeface="Apple SD Gothic Neo Medium" panose="02000300000000000000" pitchFamily="2" charset="-127"/>
                <a:ea typeface="Apple SD Gothic Neo Medium" panose="02000300000000000000" pitchFamily="2" charset="-127"/>
                <a:cs typeface="Days One"/>
                <a:sym typeface="Days One"/>
              </a:rPr>
              <a:t>기 황민아</a:t>
            </a:r>
            <a:endParaRPr sz="2000" dirty="0">
              <a:solidFill>
                <a:schemeClr val="dk1"/>
              </a:solidFill>
              <a:latin typeface="Apple SD Gothic Neo Medium" panose="02000300000000000000" pitchFamily="2" charset="-127"/>
              <a:ea typeface="Apple SD Gothic Neo Medium" panose="02000300000000000000" pitchFamily="2" charset="-127"/>
              <a:cs typeface="Days One"/>
              <a:sym typeface="Days One"/>
            </a:endParaRPr>
          </a:p>
        </p:txBody>
      </p:sp>
      <p:sp>
        <p:nvSpPr>
          <p:cNvPr id="861" name="Google Shape;861;p33"/>
          <p:cNvSpPr txBox="1"/>
          <p:nvPr/>
        </p:nvSpPr>
        <p:spPr>
          <a:xfrm>
            <a:off x="6540111" y="3559855"/>
            <a:ext cx="1721688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altLang="ko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Yolov5 - small Training</a:t>
            </a:r>
          </a:p>
          <a:p>
            <a:pPr marL="171450" lvl="0" indent="-171450" rtl="0">
              <a:spcBef>
                <a:spcPts val="0"/>
              </a:spcBef>
              <a:spcAft>
                <a:spcPts val="1000"/>
              </a:spcAft>
              <a:buFont typeface="Wingdings" pitchFamily="2" charset="2"/>
              <a:buChar char="q"/>
            </a:pPr>
            <a:r>
              <a:rPr lang="en-US" altLang="ko-KR" sz="1100" dirty="0">
                <a:solidFill>
                  <a:schemeClr val="dk1"/>
                </a:solidFill>
                <a:latin typeface="Cabin"/>
                <a:ea typeface="Cabin"/>
                <a:cs typeface="Cabin"/>
                <a:sym typeface="Cabin"/>
              </a:rPr>
              <a:t>Preprocessing</a:t>
            </a:r>
          </a:p>
        </p:txBody>
      </p:sp>
      <p:grpSp>
        <p:nvGrpSpPr>
          <p:cNvPr id="862" name="Google Shape;862;p33"/>
          <p:cNvGrpSpPr/>
          <p:nvPr/>
        </p:nvGrpSpPr>
        <p:grpSpPr>
          <a:xfrm>
            <a:off x="5433582" y="1393881"/>
            <a:ext cx="234160" cy="234160"/>
            <a:chOff x="209945" y="1501725"/>
            <a:chExt cx="2838300" cy="2838300"/>
          </a:xfrm>
        </p:grpSpPr>
        <p:sp>
          <p:nvSpPr>
            <p:cNvPr id="863" name="Google Shape;863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33"/>
          <p:cNvGrpSpPr/>
          <p:nvPr/>
        </p:nvGrpSpPr>
        <p:grpSpPr>
          <a:xfrm>
            <a:off x="7215482" y="1393881"/>
            <a:ext cx="234160" cy="234160"/>
            <a:chOff x="209945" y="1501725"/>
            <a:chExt cx="2838300" cy="2838300"/>
          </a:xfrm>
        </p:grpSpPr>
        <p:sp>
          <p:nvSpPr>
            <p:cNvPr id="866" name="Google Shape;866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" name="Google Shape;868;p33"/>
          <p:cNvGrpSpPr/>
          <p:nvPr/>
        </p:nvGrpSpPr>
        <p:grpSpPr>
          <a:xfrm>
            <a:off x="5433582" y="2901463"/>
            <a:ext cx="234160" cy="234160"/>
            <a:chOff x="209945" y="1501725"/>
            <a:chExt cx="2838300" cy="2838300"/>
          </a:xfrm>
        </p:grpSpPr>
        <p:sp>
          <p:nvSpPr>
            <p:cNvPr id="869" name="Google Shape;869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33"/>
          <p:cNvGrpSpPr/>
          <p:nvPr/>
        </p:nvGrpSpPr>
        <p:grpSpPr>
          <a:xfrm>
            <a:off x="7215482" y="2901463"/>
            <a:ext cx="234160" cy="234160"/>
            <a:chOff x="209945" y="1501725"/>
            <a:chExt cx="2838300" cy="2838300"/>
          </a:xfrm>
        </p:grpSpPr>
        <p:sp>
          <p:nvSpPr>
            <p:cNvPr id="872" name="Google Shape;872;p33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C8BAE4E8-A1DA-3088-1A1E-CC96D3A57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769" y="1335710"/>
            <a:ext cx="2932791" cy="2944944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34"/>
          <p:cNvSpPr txBox="1">
            <a:spLocks noGrp="1"/>
          </p:cNvSpPr>
          <p:nvPr>
            <p:ph type="sldNum" idx="12"/>
          </p:nvPr>
        </p:nvSpPr>
        <p:spPr>
          <a:xfrm>
            <a:off x="7151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882" name="Google Shape;882;p34"/>
          <p:cNvSpPr txBox="1">
            <a:spLocks noGrp="1"/>
          </p:cNvSpPr>
          <p:nvPr>
            <p:ph type="ctrTitle"/>
          </p:nvPr>
        </p:nvSpPr>
        <p:spPr>
          <a:xfrm>
            <a:off x="715100" y="1179375"/>
            <a:ext cx="35349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883" name="Google Shape;883;p34"/>
          <p:cNvSpPr txBox="1">
            <a:spLocks noGrp="1"/>
          </p:cNvSpPr>
          <p:nvPr>
            <p:ph type="subTitle" idx="1"/>
          </p:nvPr>
        </p:nvSpPr>
        <p:spPr>
          <a:xfrm>
            <a:off x="715100" y="3116480"/>
            <a:ext cx="3534900" cy="9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hlinkClick r:id="rId3"/>
              </a:rPr>
              <a:t>kubigkorea@gmail.com</a:t>
            </a: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err="1"/>
              <a:t>github.com</a:t>
            </a:r>
            <a:r>
              <a:rPr lang="en" dirty="0"/>
              <a:t>/</a:t>
            </a:r>
            <a:r>
              <a:rPr lang="en" dirty="0" err="1"/>
              <a:t>ku</a:t>
            </a:r>
            <a:r>
              <a:rPr lang="en" dirty="0"/>
              <a:t>-big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notion c11.kr/</a:t>
            </a:r>
            <a:r>
              <a:rPr lang="en-US" dirty="0" err="1"/>
              <a:t>kubig</a:t>
            </a:r>
            <a:endParaRPr dirty="0"/>
          </a:p>
        </p:txBody>
      </p:sp>
      <p:sp>
        <p:nvSpPr>
          <p:cNvPr id="885" name="Google Shape;885;p34"/>
          <p:cNvSpPr txBox="1"/>
          <p:nvPr/>
        </p:nvSpPr>
        <p:spPr>
          <a:xfrm>
            <a:off x="7256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86" name="Google Shape;886;p34"/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 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87" name="Google Shape;887;p34"/>
          <p:cNvSpPr txBox="1"/>
          <p:nvPr/>
        </p:nvSpPr>
        <p:spPr>
          <a:xfrm>
            <a:off x="715100" y="2559818"/>
            <a:ext cx="3534900" cy="450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latin typeface="Cabin"/>
                <a:ea typeface="Cabin"/>
                <a:cs typeface="Cabin"/>
                <a:sym typeface="Cabin"/>
              </a:rPr>
              <a:t>Do you have any questions?</a:t>
            </a:r>
            <a:endParaRPr sz="1600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888" name="Google Shape;888;p34"/>
          <p:cNvSpPr/>
          <p:nvPr/>
        </p:nvSpPr>
        <p:spPr>
          <a:xfrm>
            <a:off x="5410012" y="1928738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6434612" y="1928738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7459212" y="1928738"/>
            <a:ext cx="692100" cy="642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91" name="Google Shape;891;p34"/>
          <p:cNvCxnSpPr/>
          <p:nvPr/>
        </p:nvCxnSpPr>
        <p:spPr>
          <a:xfrm>
            <a:off x="753418" y="1076325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92" name="Google Shape;892;p34"/>
          <p:cNvCxnSpPr/>
          <p:nvPr/>
        </p:nvCxnSpPr>
        <p:spPr>
          <a:xfrm>
            <a:off x="715100" y="2250200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3" name="Google Shape;893;p34"/>
          <p:cNvGrpSpPr/>
          <p:nvPr/>
        </p:nvGrpSpPr>
        <p:grpSpPr>
          <a:xfrm>
            <a:off x="5562161" y="2056375"/>
            <a:ext cx="387681" cy="387661"/>
            <a:chOff x="266768" y="1721375"/>
            <a:chExt cx="397907" cy="397887"/>
          </a:xfrm>
        </p:grpSpPr>
        <p:sp>
          <p:nvSpPr>
            <p:cNvPr id="894" name="Google Shape;894;p3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" name="Google Shape;896;p34"/>
          <p:cNvGrpSpPr/>
          <p:nvPr/>
        </p:nvGrpSpPr>
        <p:grpSpPr>
          <a:xfrm>
            <a:off x="6586830" y="2056375"/>
            <a:ext cx="387641" cy="387661"/>
            <a:chOff x="864491" y="1723250"/>
            <a:chExt cx="397866" cy="397887"/>
          </a:xfrm>
        </p:grpSpPr>
        <p:sp>
          <p:nvSpPr>
            <p:cNvPr id="897" name="Google Shape;897;p3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34"/>
          <p:cNvGrpSpPr/>
          <p:nvPr/>
        </p:nvGrpSpPr>
        <p:grpSpPr>
          <a:xfrm>
            <a:off x="7611450" y="2056388"/>
            <a:ext cx="387600" cy="387600"/>
            <a:chOff x="6468725" y="1217588"/>
            <a:chExt cx="387600" cy="387600"/>
          </a:xfrm>
        </p:grpSpPr>
        <p:sp>
          <p:nvSpPr>
            <p:cNvPr id="901" name="Google Shape;901;p34"/>
            <p:cNvSpPr/>
            <p:nvPr/>
          </p:nvSpPr>
          <p:spPr>
            <a:xfrm>
              <a:off x="6468725" y="1217588"/>
              <a:ext cx="387600" cy="3876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6534884" y="1307550"/>
              <a:ext cx="255279" cy="208207"/>
            </a:xfrm>
            <a:custGeom>
              <a:avLst/>
              <a:gdLst/>
              <a:ahLst/>
              <a:cxnLst/>
              <a:rect l="l" t="t" r="r" b="b"/>
              <a:pathLst>
                <a:path w="19122" h="15596" extrusionOk="0">
                  <a:moveTo>
                    <a:pt x="12981" y="0"/>
                  </a:moveTo>
                  <a:cubicBezTo>
                    <a:pt x="12091" y="0"/>
                    <a:pt x="10821" y="352"/>
                    <a:pt x="9915" y="1352"/>
                  </a:cubicBezTo>
                  <a:cubicBezTo>
                    <a:pt x="9203" y="2141"/>
                    <a:pt x="8847" y="3174"/>
                    <a:pt x="8856" y="4430"/>
                  </a:cubicBezTo>
                  <a:cubicBezTo>
                    <a:pt x="6243" y="4110"/>
                    <a:pt x="4101" y="2933"/>
                    <a:pt x="2323" y="846"/>
                  </a:cubicBezTo>
                  <a:cubicBezTo>
                    <a:pt x="2216" y="723"/>
                    <a:pt x="2064" y="650"/>
                    <a:pt x="1902" y="650"/>
                  </a:cubicBezTo>
                  <a:cubicBezTo>
                    <a:pt x="1875" y="650"/>
                    <a:pt x="1848" y="652"/>
                    <a:pt x="1820" y="656"/>
                  </a:cubicBezTo>
                  <a:cubicBezTo>
                    <a:pt x="1631" y="683"/>
                    <a:pt x="1468" y="805"/>
                    <a:pt x="1391" y="977"/>
                  </a:cubicBezTo>
                  <a:cubicBezTo>
                    <a:pt x="695" y="2512"/>
                    <a:pt x="701" y="3895"/>
                    <a:pt x="1403" y="5113"/>
                  </a:cubicBezTo>
                  <a:cubicBezTo>
                    <a:pt x="1389" y="5111"/>
                    <a:pt x="1374" y="5111"/>
                    <a:pt x="1360" y="5111"/>
                  </a:cubicBezTo>
                  <a:cubicBezTo>
                    <a:pt x="1076" y="5111"/>
                    <a:pt x="803" y="5375"/>
                    <a:pt x="824" y="5707"/>
                  </a:cubicBezTo>
                  <a:cubicBezTo>
                    <a:pt x="916" y="7101"/>
                    <a:pt x="1428" y="8182"/>
                    <a:pt x="2351" y="8934"/>
                  </a:cubicBezTo>
                  <a:cubicBezTo>
                    <a:pt x="2176" y="9073"/>
                    <a:pt x="2102" y="9307"/>
                    <a:pt x="2164" y="9524"/>
                  </a:cubicBezTo>
                  <a:cubicBezTo>
                    <a:pt x="2456" y="10535"/>
                    <a:pt x="3310" y="11633"/>
                    <a:pt x="4615" y="12155"/>
                  </a:cubicBezTo>
                  <a:cubicBezTo>
                    <a:pt x="3657" y="12655"/>
                    <a:pt x="2516" y="12903"/>
                    <a:pt x="1345" y="12903"/>
                  </a:cubicBezTo>
                  <a:cubicBezTo>
                    <a:pt x="1111" y="12903"/>
                    <a:pt x="876" y="12893"/>
                    <a:pt x="641" y="12873"/>
                  </a:cubicBezTo>
                  <a:cubicBezTo>
                    <a:pt x="628" y="12872"/>
                    <a:pt x="615" y="12872"/>
                    <a:pt x="603" y="12872"/>
                  </a:cubicBezTo>
                  <a:cubicBezTo>
                    <a:pt x="362" y="12872"/>
                    <a:pt x="155" y="13031"/>
                    <a:pt x="78" y="13266"/>
                  </a:cubicBezTo>
                  <a:cubicBezTo>
                    <a:pt x="0" y="13512"/>
                    <a:pt x="113" y="13788"/>
                    <a:pt x="334" y="13922"/>
                  </a:cubicBezTo>
                  <a:cubicBezTo>
                    <a:pt x="1162" y="14423"/>
                    <a:pt x="3243" y="15596"/>
                    <a:pt x="6294" y="15596"/>
                  </a:cubicBezTo>
                  <a:cubicBezTo>
                    <a:pt x="14568" y="15596"/>
                    <a:pt x="17244" y="8279"/>
                    <a:pt x="17244" y="4736"/>
                  </a:cubicBezTo>
                  <a:cubicBezTo>
                    <a:pt x="17241" y="4515"/>
                    <a:pt x="17243" y="4541"/>
                    <a:pt x="17230" y="4426"/>
                  </a:cubicBezTo>
                  <a:cubicBezTo>
                    <a:pt x="17250" y="4403"/>
                    <a:pt x="17326" y="4347"/>
                    <a:pt x="17386" y="4301"/>
                  </a:cubicBezTo>
                  <a:cubicBezTo>
                    <a:pt x="17696" y="4067"/>
                    <a:pt x="18237" y="3680"/>
                    <a:pt x="18983" y="2590"/>
                  </a:cubicBezTo>
                  <a:cubicBezTo>
                    <a:pt x="19121" y="2386"/>
                    <a:pt x="19111" y="2118"/>
                    <a:pt x="18957" y="1925"/>
                  </a:cubicBezTo>
                  <a:cubicBezTo>
                    <a:pt x="18840" y="1779"/>
                    <a:pt x="18708" y="1722"/>
                    <a:pt x="18558" y="1722"/>
                  </a:cubicBezTo>
                  <a:cubicBezTo>
                    <a:pt x="18451" y="1722"/>
                    <a:pt x="18336" y="1751"/>
                    <a:pt x="18212" y="1799"/>
                  </a:cubicBezTo>
                  <a:cubicBezTo>
                    <a:pt x="18352" y="1553"/>
                    <a:pt x="18467" y="1291"/>
                    <a:pt x="18559" y="1014"/>
                  </a:cubicBezTo>
                  <a:cubicBezTo>
                    <a:pt x="18631" y="800"/>
                    <a:pt x="18553" y="614"/>
                    <a:pt x="18382" y="465"/>
                  </a:cubicBezTo>
                  <a:cubicBezTo>
                    <a:pt x="18282" y="379"/>
                    <a:pt x="18151" y="335"/>
                    <a:pt x="18020" y="335"/>
                  </a:cubicBezTo>
                  <a:cubicBezTo>
                    <a:pt x="17928" y="335"/>
                    <a:pt x="17837" y="356"/>
                    <a:pt x="17754" y="398"/>
                  </a:cubicBezTo>
                  <a:cubicBezTo>
                    <a:pt x="16848" y="856"/>
                    <a:pt x="16172" y="1054"/>
                    <a:pt x="15873" y="1113"/>
                  </a:cubicBezTo>
                  <a:cubicBezTo>
                    <a:pt x="15090" y="395"/>
                    <a:pt x="14251" y="0"/>
                    <a:pt x="129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그림 15">
            <a:extLst>
              <a:ext uri="{FF2B5EF4-FFF2-40B4-BE49-F238E27FC236}">
                <a16:creationId xmlns:a16="http://schemas.microsoft.com/office/drawing/2014/main" id="{F924352F-5C75-08C8-B601-FB1D98F31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3620" y="2788740"/>
            <a:ext cx="3286527" cy="92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5"/>
          <p:cNvSpPr txBox="1">
            <a:spLocks noGrp="1"/>
          </p:cNvSpPr>
          <p:nvPr>
            <p:ph type="title" idx="2"/>
          </p:nvPr>
        </p:nvSpPr>
        <p:spPr>
          <a:xfrm>
            <a:off x="1567400" y="1454925"/>
            <a:ext cx="15288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73" name="Google Shape;673;p25"/>
          <p:cNvSpPr txBox="1">
            <a:spLocks noGrp="1"/>
          </p:cNvSpPr>
          <p:nvPr>
            <p:ph type="subTitle" idx="1"/>
          </p:nvPr>
        </p:nvSpPr>
        <p:spPr>
          <a:xfrm>
            <a:off x="3976550" y="3932550"/>
            <a:ext cx="41676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Few-Shot Object Detection for Our Dataset</a:t>
            </a:r>
            <a:endParaRPr dirty="0"/>
          </a:p>
        </p:txBody>
      </p:sp>
      <p:sp>
        <p:nvSpPr>
          <p:cNvPr id="674" name="Google Shape;674;p25"/>
          <p:cNvSpPr txBox="1">
            <a:spLocks noGrp="1"/>
          </p:cNvSpPr>
          <p:nvPr>
            <p:ph type="title"/>
          </p:nvPr>
        </p:nvSpPr>
        <p:spPr>
          <a:xfrm>
            <a:off x="3976549" y="1705238"/>
            <a:ext cx="5103841" cy="15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Few-Shot Object Detection (</a:t>
            </a:r>
            <a:r>
              <a:rPr lang="en-US" sz="4000" dirty="0" err="1"/>
              <a:t>FsDet</a:t>
            </a:r>
            <a:r>
              <a:rPr lang="en-US" sz="4000" dirty="0"/>
              <a:t>)</a:t>
            </a:r>
            <a:endParaRPr sz="4000" dirty="0"/>
          </a:p>
        </p:txBody>
      </p:sp>
      <p:sp>
        <p:nvSpPr>
          <p:cNvPr id="675" name="Google Shape;675;p25"/>
          <p:cNvSpPr txBox="1">
            <a:spLocks noGrp="1"/>
          </p:cNvSpPr>
          <p:nvPr>
            <p:ph type="sldNum" idx="12"/>
          </p:nvPr>
        </p:nvSpPr>
        <p:spPr>
          <a:xfrm>
            <a:off x="725609" y="46660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676" name="Google Shape;676;p25"/>
          <p:cNvCxnSpPr/>
          <p:nvPr/>
        </p:nvCxnSpPr>
        <p:spPr>
          <a:xfrm>
            <a:off x="4014868" y="1454925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25"/>
          <p:cNvCxnSpPr/>
          <p:nvPr/>
        </p:nvCxnSpPr>
        <p:spPr>
          <a:xfrm>
            <a:off x="3976550" y="3489450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29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Few-Shot Learning</a:t>
            </a:r>
            <a:endParaRPr dirty="0"/>
          </a:p>
        </p:txBody>
      </p:sp>
      <p:sp>
        <p:nvSpPr>
          <p:cNvPr id="744" name="Google Shape;744;p29"/>
          <p:cNvSpPr txBox="1">
            <a:spLocks noGrp="1"/>
          </p:cNvSpPr>
          <p:nvPr>
            <p:ph type="subTitle" idx="1"/>
          </p:nvPr>
        </p:nvSpPr>
        <p:spPr>
          <a:xfrm>
            <a:off x="4124400" y="1537137"/>
            <a:ext cx="4299600" cy="24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Few-Shot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Learning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매우 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적은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samples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들을 기반으로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classification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또는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regression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을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진행</a:t>
            </a:r>
            <a:endParaRPr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57200" lvl="0" indent="-29845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endParaRPr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457200" lvl="0" indent="-29845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Supervised Learning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은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labeled data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많이 갖고 있어야 좋은 성능을 낸다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많은 양의 시간과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costs.</a:t>
            </a:r>
          </a:p>
          <a:p>
            <a:pPr marL="457200" lvl="0" indent="-29845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DL models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는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various objects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에 대한 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일반화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를 잘하도록 학습시켜야 한다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-&gt;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이에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Few-Shot Learning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은 </a:t>
            </a:r>
            <a:r>
              <a:rPr lang="en-US" altLang="ko-KR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Data Collection,</a:t>
            </a:r>
            <a:r>
              <a:rPr lang="ko-KR" altLang="en-US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Labeling Cost,</a:t>
            </a:r>
            <a:r>
              <a:rPr lang="ko-KR" altLang="en-US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Generalization Ability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어려움에서 이점을 가지는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Learning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Methods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이다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</a:p>
        </p:txBody>
      </p:sp>
      <p:sp>
        <p:nvSpPr>
          <p:cNvPr id="745" name="Google Shape;745;p29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747" name="Google Shape;747;p29"/>
          <p:cNvGrpSpPr/>
          <p:nvPr/>
        </p:nvGrpSpPr>
        <p:grpSpPr>
          <a:xfrm>
            <a:off x="8189841" y="4139937"/>
            <a:ext cx="234160" cy="234160"/>
            <a:chOff x="209945" y="1501725"/>
            <a:chExt cx="2838300" cy="2838300"/>
          </a:xfrm>
        </p:grpSpPr>
        <p:sp>
          <p:nvSpPr>
            <p:cNvPr id="748" name="Google Shape;748;p29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9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29"/>
          <p:cNvGrpSpPr/>
          <p:nvPr/>
        </p:nvGrpSpPr>
        <p:grpSpPr>
          <a:xfrm>
            <a:off x="7768466" y="4139937"/>
            <a:ext cx="234160" cy="234160"/>
            <a:chOff x="209945" y="1501725"/>
            <a:chExt cx="2838300" cy="2838300"/>
          </a:xfrm>
        </p:grpSpPr>
        <p:sp>
          <p:nvSpPr>
            <p:cNvPr id="751" name="Google Shape;751;p29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9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3" name="Google Shape;753;p29"/>
          <p:cNvGrpSpPr/>
          <p:nvPr/>
        </p:nvGrpSpPr>
        <p:grpSpPr>
          <a:xfrm>
            <a:off x="7347091" y="4139937"/>
            <a:ext cx="234160" cy="234160"/>
            <a:chOff x="209945" y="1501725"/>
            <a:chExt cx="2838300" cy="2838300"/>
          </a:xfrm>
        </p:grpSpPr>
        <p:sp>
          <p:nvSpPr>
            <p:cNvPr id="754" name="Google Shape;754;p29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9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BE597EF-F2D9-9617-704B-BCEDC4A8CBBB}"/>
              </a:ext>
            </a:extLst>
          </p:cNvPr>
          <p:cNvGrpSpPr/>
          <p:nvPr/>
        </p:nvGrpSpPr>
        <p:grpSpPr>
          <a:xfrm>
            <a:off x="553747" y="1516351"/>
            <a:ext cx="3570653" cy="2740665"/>
            <a:chOff x="715100" y="1537137"/>
            <a:chExt cx="3215700" cy="2384372"/>
          </a:xfrm>
        </p:grpSpPr>
        <p:sp>
          <p:nvSpPr>
            <p:cNvPr id="742" name="Google Shape;742;p29"/>
            <p:cNvSpPr/>
            <p:nvPr/>
          </p:nvSpPr>
          <p:spPr>
            <a:xfrm>
              <a:off x="715100" y="1537137"/>
              <a:ext cx="3215700" cy="2384372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3" name="Picture 2" descr="A picture containing text, screenshot, different, several&#10;&#10;Description automatically generated">
              <a:extLst>
                <a:ext uri="{FF2B5EF4-FFF2-40B4-BE49-F238E27FC236}">
                  <a16:creationId xmlns:a16="http://schemas.microsoft.com/office/drawing/2014/main" id="{06BD21C9-2B3C-CA07-2C2A-1F52A3391D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5100" y="1537137"/>
              <a:ext cx="3215700" cy="2384372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29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Few-Shot Learning</a:t>
            </a:r>
            <a:endParaRPr dirty="0"/>
          </a:p>
        </p:txBody>
      </p:sp>
      <p:sp>
        <p:nvSpPr>
          <p:cNvPr id="744" name="Google Shape;744;p29"/>
          <p:cNvSpPr txBox="1">
            <a:spLocks noGrp="1"/>
          </p:cNvSpPr>
          <p:nvPr>
            <p:ph type="subTitle" idx="1"/>
          </p:nvPr>
        </p:nvSpPr>
        <p:spPr>
          <a:xfrm>
            <a:off x="844950" y="3412366"/>
            <a:ext cx="7798773" cy="11872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Data – </a:t>
            </a:r>
            <a:r>
              <a:rPr lang="en-US" altLang="ko-KR" sz="1200" b="1" i="1" u="sng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Training Set, Support Set, Query Set</a:t>
            </a:r>
          </a:p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>
              <a:lnSpc>
                <a:spcPts val="1600"/>
              </a:lnSpc>
            </a:pP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Training Set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For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training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base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classes</a:t>
            </a:r>
          </a:p>
          <a:p>
            <a:pPr>
              <a:lnSpc>
                <a:spcPts val="1600"/>
              </a:lnSpc>
            </a:pP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Support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Set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For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training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novel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classes</a:t>
            </a:r>
          </a:p>
          <a:p>
            <a:pPr>
              <a:lnSpc>
                <a:spcPts val="1600"/>
              </a:lnSpc>
            </a:pP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Query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Set</a:t>
            </a:r>
            <a:r>
              <a:rPr lang="ko-KR" altLang="en-US" sz="12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For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testing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novel</a:t>
            </a:r>
            <a:r>
              <a:rPr lang="ko-KR" altLang="en-US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altLang="ko-KR" sz="12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classes</a:t>
            </a:r>
          </a:p>
          <a:p>
            <a:pPr marL="158750" lvl="0" indent="0" algn="l" rtl="0">
              <a:lnSpc>
                <a:spcPts val="16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-US" altLang="ko-KR" sz="12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745" name="Google Shape;745;p29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4CD6D0CA-AA24-802F-7ED4-65CDFB177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950" y="1266437"/>
            <a:ext cx="7454098" cy="199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127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Learning Methods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714400" y="1548755"/>
            <a:ext cx="3996663" cy="270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>
              <a:lnSpc>
                <a:spcPts val="1800"/>
              </a:lnSpc>
            </a:pPr>
            <a:endParaRPr lang="en-US" dirty="0">
              <a:solidFill>
                <a:schemeClr val="dk1"/>
              </a:solidFill>
            </a:endParaRPr>
          </a:p>
          <a:p>
            <a:pPr marL="171450" indent="-171450">
              <a:lnSpc>
                <a:spcPts val="1800"/>
              </a:lnSpc>
            </a:pPr>
            <a:r>
              <a:rPr lang="en-US" sz="1200" b="1" dirty="0">
                <a:solidFill>
                  <a:schemeClr val="dk1"/>
                </a:solidFill>
              </a:rPr>
              <a:t>Model-based Approach </a:t>
            </a:r>
            <a:r>
              <a:rPr lang="en-US" sz="1200" dirty="0">
                <a:solidFill>
                  <a:schemeClr val="dk1"/>
                </a:solidFill>
              </a:rPr>
              <a:t>: Similarity calculation between feature vectors, regularization to the small data</a:t>
            </a:r>
          </a:p>
          <a:p>
            <a:pPr marL="171450" indent="-171450">
              <a:lnSpc>
                <a:spcPts val="1800"/>
              </a:lnSpc>
            </a:pPr>
            <a:r>
              <a:rPr lang="en-US" sz="1200" dirty="0">
                <a:solidFill>
                  <a:schemeClr val="dk1"/>
                </a:solidFill>
              </a:rPr>
              <a:t>Data-driven Approach : Transformation of the Support Set, data generation by GAN</a:t>
            </a:r>
          </a:p>
          <a:p>
            <a:pPr marL="0" lvl="0" indent="0" algn="l" rtl="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solidFill>
                <a:schemeClr val="dk1"/>
              </a:solidFill>
            </a:endParaRPr>
          </a:p>
          <a:p>
            <a:pPr marL="171450" indent="-171450">
              <a:lnSpc>
                <a:spcPts val="1800"/>
              </a:lnSpc>
            </a:pPr>
            <a:endParaRPr lang="en-US" sz="1200" dirty="0">
              <a:solidFill>
                <a:schemeClr val="dk1"/>
              </a:solidFill>
            </a:endParaRPr>
          </a:p>
          <a:p>
            <a:pPr marL="171450" indent="-171450">
              <a:lnSpc>
                <a:spcPts val="1800"/>
              </a:lnSpc>
            </a:pPr>
            <a:r>
              <a:rPr lang="en-US" sz="1200" b="1" dirty="0">
                <a:solidFill>
                  <a:schemeClr val="dk1"/>
                </a:solidFill>
              </a:rPr>
              <a:t>Transfer Learning</a:t>
            </a:r>
            <a:r>
              <a:rPr lang="ko-KR" altLang="en-US" sz="1200" b="1" dirty="0">
                <a:solidFill>
                  <a:schemeClr val="dk1"/>
                </a:solidFill>
              </a:rPr>
              <a:t> </a:t>
            </a:r>
            <a:r>
              <a:rPr lang="en-US" altLang="ko-KR" sz="1200" dirty="0">
                <a:solidFill>
                  <a:schemeClr val="dk1"/>
                </a:solidFill>
              </a:rPr>
              <a:t>:</a:t>
            </a:r>
            <a:r>
              <a:rPr lang="ko-KR" altLang="en-US" sz="1200" dirty="0">
                <a:solidFill>
                  <a:schemeClr val="dk1"/>
                </a:solidFill>
              </a:rPr>
              <a:t> </a:t>
            </a:r>
            <a:r>
              <a:rPr lang="en-US" altLang="ko-KR" sz="1200" dirty="0">
                <a:solidFill>
                  <a:schemeClr val="dk1"/>
                </a:solidFill>
              </a:rPr>
              <a:t>Fine-Tuning</a:t>
            </a:r>
            <a:endParaRPr lang="en-US" sz="1200" dirty="0">
              <a:solidFill>
                <a:schemeClr val="dk1"/>
              </a:solidFill>
            </a:endParaRPr>
          </a:p>
          <a:p>
            <a:pPr marL="171450" indent="-171450">
              <a:lnSpc>
                <a:spcPts val="1800"/>
              </a:lnSpc>
            </a:pPr>
            <a:r>
              <a:rPr lang="en-US" sz="1200" dirty="0">
                <a:solidFill>
                  <a:schemeClr val="dk1"/>
                </a:solidFill>
              </a:rPr>
              <a:t>Meta Learning : Learn to Learn</a:t>
            </a:r>
            <a:endParaRPr sz="1200" dirty="0">
              <a:solidFill>
                <a:schemeClr val="dk1"/>
              </a:solidFill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765799" y="1431675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E0DCDAA-5864-8F0F-5DF1-AF7B020E2495}"/>
              </a:ext>
            </a:extLst>
          </p:cNvPr>
          <p:cNvGrpSpPr/>
          <p:nvPr/>
        </p:nvGrpSpPr>
        <p:grpSpPr>
          <a:xfrm>
            <a:off x="4907540" y="1548755"/>
            <a:ext cx="3646269" cy="2707201"/>
            <a:chOff x="4751677" y="1394800"/>
            <a:chExt cx="3677923" cy="2928900"/>
          </a:xfrm>
        </p:grpSpPr>
        <p:sp>
          <p:nvSpPr>
            <p:cNvPr id="687" name="Google Shape;687;p26"/>
            <p:cNvSpPr/>
            <p:nvPr/>
          </p:nvSpPr>
          <p:spPr>
            <a:xfrm>
              <a:off x="4751677" y="1394800"/>
              <a:ext cx="3677923" cy="29289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9" name="Picture 8" descr="Graphical user interface, website&#10;&#10;Description automatically generated">
              <a:extLst>
                <a:ext uri="{FF2B5EF4-FFF2-40B4-BE49-F238E27FC236}">
                  <a16:creationId xmlns:a16="http://schemas.microsoft.com/office/drawing/2014/main" id="{AE1CF359-17CA-02CD-2368-FAF1B8B709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4318" r="7046" b="7464"/>
            <a:stretch/>
          </p:blipFill>
          <p:spPr>
            <a:xfrm>
              <a:off x="4771983" y="1534806"/>
              <a:ext cx="3637310" cy="2648863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32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836" name="Google Shape;836;p32"/>
          <p:cNvSpPr txBox="1">
            <a:spLocks noGrp="1"/>
          </p:cNvSpPr>
          <p:nvPr>
            <p:ph type="title"/>
          </p:nvPr>
        </p:nvSpPr>
        <p:spPr>
          <a:xfrm>
            <a:off x="720000" y="5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err="1"/>
              <a:t>FsDet</a:t>
            </a:r>
            <a:r>
              <a:rPr lang="en" sz="2400" dirty="0"/>
              <a:t> – Two Stage Fine Tuning Approach</a:t>
            </a:r>
            <a:endParaRPr sz="2400" dirty="0"/>
          </a:p>
        </p:txBody>
      </p:sp>
      <p:sp>
        <p:nvSpPr>
          <p:cNvPr id="837" name="Google Shape;837;p32"/>
          <p:cNvSpPr txBox="1">
            <a:spLocks noGrp="1"/>
          </p:cNvSpPr>
          <p:nvPr>
            <p:ph type="subTitle" idx="1"/>
          </p:nvPr>
        </p:nvSpPr>
        <p:spPr>
          <a:xfrm>
            <a:off x="1111826" y="3231573"/>
            <a:ext cx="7232073" cy="14451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Stage I </a:t>
            </a:r>
            <a:r>
              <a:rPr 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Training Object Detector(Fast R-CNN etc..)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1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Stage II </a:t>
            </a:r>
            <a:r>
              <a:rPr 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: Detector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의 마지막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layer</a:t>
            </a:r>
            <a:r>
              <a:rPr lang="ko-KR" altLang="en-US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적은 양의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base, novel class data</a:t>
            </a:r>
            <a:r>
              <a:rPr lang="ko-KR" altLang="en-US" sz="1400" dirty="0" err="1">
                <a:latin typeface="Malgun Gothic" panose="020B0503020000020004" pitchFamily="34" charset="-127"/>
                <a:ea typeface="Malgun Gothic" panose="020B0503020000020004" pitchFamily="34" charset="-127"/>
              </a:rPr>
              <a:t>를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통해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fine-tune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을 진행합니다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나머지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parameters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는 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freeze</a:t>
            </a:r>
            <a:r>
              <a:rPr lang="ko-KR" altLang="en-US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합니다</a:t>
            </a:r>
            <a:r>
              <a:rPr lang="en-US" altLang="ko-KR" sz="1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.</a:t>
            </a:r>
            <a:endParaRPr sz="14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grpSp>
        <p:nvGrpSpPr>
          <p:cNvPr id="839" name="Google Shape;839;p32"/>
          <p:cNvGrpSpPr/>
          <p:nvPr/>
        </p:nvGrpSpPr>
        <p:grpSpPr>
          <a:xfrm>
            <a:off x="707473" y="3335954"/>
            <a:ext cx="234160" cy="234160"/>
            <a:chOff x="209945" y="1501725"/>
            <a:chExt cx="2838300" cy="2838300"/>
          </a:xfrm>
        </p:grpSpPr>
        <p:sp>
          <p:nvSpPr>
            <p:cNvPr id="840" name="Google Shape;840;p32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2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TFA Figure">
            <a:extLst>
              <a:ext uri="{FF2B5EF4-FFF2-40B4-BE49-F238E27FC236}">
                <a16:creationId xmlns:a16="http://schemas.microsoft.com/office/drawing/2014/main" id="{D1535C33-9EF5-9CFA-10E6-9BBDCD8B7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999" y="1184933"/>
            <a:ext cx="7595755" cy="1798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oogle Shape;839;p32">
            <a:extLst>
              <a:ext uri="{FF2B5EF4-FFF2-40B4-BE49-F238E27FC236}">
                <a16:creationId xmlns:a16="http://schemas.microsoft.com/office/drawing/2014/main" id="{8B87BA43-673A-A932-7E39-445000C6292B}"/>
              </a:ext>
            </a:extLst>
          </p:cNvPr>
          <p:cNvGrpSpPr/>
          <p:nvPr/>
        </p:nvGrpSpPr>
        <p:grpSpPr>
          <a:xfrm>
            <a:off x="706946" y="4038999"/>
            <a:ext cx="234160" cy="234160"/>
            <a:chOff x="209945" y="1501725"/>
            <a:chExt cx="2838300" cy="2838300"/>
          </a:xfrm>
        </p:grpSpPr>
        <p:sp>
          <p:nvSpPr>
            <p:cNvPr id="16" name="Google Shape;840;p32">
              <a:extLst>
                <a:ext uri="{FF2B5EF4-FFF2-40B4-BE49-F238E27FC236}">
                  <a16:creationId xmlns:a16="http://schemas.microsoft.com/office/drawing/2014/main" id="{CBCF3E91-3F03-EBC2-2CCB-6F021A61B12F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841;p32">
              <a:extLst>
                <a:ext uri="{FF2B5EF4-FFF2-40B4-BE49-F238E27FC236}">
                  <a16:creationId xmlns:a16="http://schemas.microsoft.com/office/drawing/2014/main" id="{2227C19E-B71B-C861-68F6-BDB9FBF2F941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5"/>
          <p:cNvSpPr txBox="1">
            <a:spLocks noGrp="1"/>
          </p:cNvSpPr>
          <p:nvPr>
            <p:ph type="title" idx="2"/>
          </p:nvPr>
        </p:nvSpPr>
        <p:spPr>
          <a:xfrm>
            <a:off x="1567400" y="1454925"/>
            <a:ext cx="1528800" cy="133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02</a:t>
            </a:r>
            <a:endParaRPr sz="6600" dirty="0"/>
          </a:p>
        </p:txBody>
      </p:sp>
      <p:sp>
        <p:nvSpPr>
          <p:cNvPr id="673" name="Google Shape;673;p25"/>
          <p:cNvSpPr txBox="1">
            <a:spLocks noGrp="1"/>
          </p:cNvSpPr>
          <p:nvPr>
            <p:ph type="subTitle" idx="1"/>
          </p:nvPr>
        </p:nvSpPr>
        <p:spPr>
          <a:xfrm>
            <a:off x="3976550" y="3932550"/>
            <a:ext cx="4167600" cy="4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YOLOv5-S/L Training</a:t>
            </a:r>
            <a:endParaRPr dirty="0"/>
          </a:p>
        </p:txBody>
      </p:sp>
      <p:sp>
        <p:nvSpPr>
          <p:cNvPr id="674" name="Google Shape;674;p25"/>
          <p:cNvSpPr txBox="1">
            <a:spLocks noGrp="1"/>
          </p:cNvSpPr>
          <p:nvPr>
            <p:ph type="title"/>
          </p:nvPr>
        </p:nvSpPr>
        <p:spPr>
          <a:xfrm>
            <a:off x="3976550" y="1705238"/>
            <a:ext cx="3798600" cy="153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YOLOv5</a:t>
            </a:r>
            <a:endParaRPr dirty="0"/>
          </a:p>
        </p:txBody>
      </p:sp>
      <p:sp>
        <p:nvSpPr>
          <p:cNvPr id="675" name="Google Shape;675;p25"/>
          <p:cNvSpPr txBox="1">
            <a:spLocks noGrp="1"/>
          </p:cNvSpPr>
          <p:nvPr>
            <p:ph type="sldNum" idx="12"/>
          </p:nvPr>
        </p:nvSpPr>
        <p:spPr>
          <a:xfrm>
            <a:off x="725609" y="46660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676" name="Google Shape;676;p25"/>
          <p:cNvCxnSpPr/>
          <p:nvPr/>
        </p:nvCxnSpPr>
        <p:spPr>
          <a:xfrm>
            <a:off x="4014868" y="1454925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25"/>
          <p:cNvCxnSpPr/>
          <p:nvPr/>
        </p:nvCxnSpPr>
        <p:spPr>
          <a:xfrm>
            <a:off x="3976550" y="3489450"/>
            <a:ext cx="3760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8" name="Google Shape;678;p25"/>
          <p:cNvSpPr txBox="1"/>
          <p:nvPr/>
        </p:nvSpPr>
        <p:spPr>
          <a:xfrm>
            <a:off x="7256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>
                <a:latin typeface="Cabin"/>
                <a:ea typeface="Cabin"/>
                <a:cs typeface="Cabin"/>
                <a:sym typeface="Cabin"/>
              </a:rPr>
              <a:t>C</a:t>
            </a: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V Team 1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679" name="Google Shape;679;p25"/>
          <p:cNvSpPr txBox="1"/>
          <p:nvPr/>
        </p:nvSpPr>
        <p:spPr>
          <a:xfrm>
            <a:off x="6316300" y="222696"/>
            <a:ext cx="2112600" cy="3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abin"/>
                <a:ea typeface="Cabin"/>
                <a:cs typeface="Cabin"/>
                <a:sym typeface="Cabin"/>
              </a:rPr>
              <a:t>2023-1 KUBIG</a:t>
            </a:r>
            <a:endParaRPr sz="1200" b="1" dirty="0">
              <a:latin typeface="Cabin"/>
              <a:ea typeface="Cabin"/>
              <a:cs typeface="Cabin"/>
              <a:sym typeface="Cabin"/>
            </a:endParaRPr>
          </a:p>
        </p:txBody>
      </p:sp>
    </p:spTree>
    <p:extLst>
      <p:ext uri="{BB962C8B-B14F-4D97-AF65-F5344CB8AC3E}">
        <p14:creationId xmlns:p14="http://schemas.microsoft.com/office/powerpoint/2010/main" val="2519879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720;p28">
            <a:extLst>
              <a:ext uri="{FF2B5EF4-FFF2-40B4-BE49-F238E27FC236}">
                <a16:creationId xmlns:a16="http://schemas.microsoft.com/office/drawing/2014/main" id="{53DDA538-FDF4-8E77-D3C2-10E8853CF2EE}"/>
              </a:ext>
            </a:extLst>
          </p:cNvPr>
          <p:cNvSpPr/>
          <p:nvPr/>
        </p:nvSpPr>
        <p:spPr>
          <a:xfrm>
            <a:off x="3266983" y="3243104"/>
            <a:ext cx="1837677" cy="1097443"/>
          </a:xfrm>
          <a:prstGeom prst="roundRect">
            <a:avLst/>
          </a:prstGeom>
          <a:solidFill>
            <a:schemeClr val="bg1">
              <a:lumMod val="85000"/>
              <a:alpha val="59000"/>
            </a:schemeClr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720;p28">
            <a:extLst>
              <a:ext uri="{FF2B5EF4-FFF2-40B4-BE49-F238E27FC236}">
                <a16:creationId xmlns:a16="http://schemas.microsoft.com/office/drawing/2014/main" id="{0C20E926-FE3F-4407-6D37-D689B2E2659A}"/>
              </a:ext>
            </a:extLst>
          </p:cNvPr>
          <p:cNvSpPr/>
          <p:nvPr/>
        </p:nvSpPr>
        <p:spPr>
          <a:xfrm>
            <a:off x="1115059" y="3171744"/>
            <a:ext cx="2278273" cy="1168804"/>
          </a:xfrm>
          <a:prstGeom prst="roundRect">
            <a:avLst/>
          </a:prstGeom>
          <a:solidFill>
            <a:srgbClr val="F5F3EE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" name="Google Shape;688;p26"/>
          <p:cNvSpPr txBox="1">
            <a:spLocks noGrp="1"/>
          </p:cNvSpPr>
          <p:nvPr>
            <p:ph type="title"/>
          </p:nvPr>
        </p:nvSpPr>
        <p:spPr>
          <a:xfrm>
            <a:off x="720000" y="54251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YOLO</a:t>
            </a:r>
            <a:endParaRPr dirty="0"/>
          </a:p>
        </p:txBody>
      </p:sp>
      <p:sp>
        <p:nvSpPr>
          <p:cNvPr id="689" name="Google Shape;689;p26"/>
          <p:cNvSpPr txBox="1">
            <a:spLocks noGrp="1"/>
          </p:cNvSpPr>
          <p:nvPr>
            <p:ph type="sldNum" idx="12"/>
          </p:nvPr>
        </p:nvSpPr>
        <p:spPr>
          <a:xfrm>
            <a:off x="725609" y="466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690" name="Google Shape;690;p26"/>
          <p:cNvSpPr txBox="1">
            <a:spLocks noGrp="1"/>
          </p:cNvSpPr>
          <p:nvPr>
            <p:ph type="body" idx="1"/>
          </p:nvPr>
        </p:nvSpPr>
        <p:spPr>
          <a:xfrm>
            <a:off x="1070125" y="1479004"/>
            <a:ext cx="33222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You Only Look Once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grpSp>
        <p:nvGrpSpPr>
          <p:cNvPr id="692" name="Google Shape;692;p26"/>
          <p:cNvGrpSpPr/>
          <p:nvPr/>
        </p:nvGrpSpPr>
        <p:grpSpPr>
          <a:xfrm>
            <a:off x="719991" y="1563975"/>
            <a:ext cx="234160" cy="234160"/>
            <a:chOff x="209945" y="1501725"/>
            <a:chExt cx="2838300" cy="2838300"/>
          </a:xfrm>
        </p:grpSpPr>
        <p:sp>
          <p:nvSpPr>
            <p:cNvPr id="693" name="Google Shape;693;p26"/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6"/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" name="Google Shape;692;p26">
            <a:extLst>
              <a:ext uri="{FF2B5EF4-FFF2-40B4-BE49-F238E27FC236}">
                <a16:creationId xmlns:a16="http://schemas.microsoft.com/office/drawing/2014/main" id="{5DE922B3-22BF-1F23-5E11-F10B6DFA29F4}"/>
              </a:ext>
            </a:extLst>
          </p:cNvPr>
          <p:cNvGrpSpPr/>
          <p:nvPr/>
        </p:nvGrpSpPr>
        <p:grpSpPr>
          <a:xfrm>
            <a:off x="723524" y="1994380"/>
            <a:ext cx="234160" cy="234160"/>
            <a:chOff x="209945" y="1501725"/>
            <a:chExt cx="2838300" cy="2838300"/>
          </a:xfrm>
        </p:grpSpPr>
        <p:sp>
          <p:nvSpPr>
            <p:cNvPr id="6" name="Google Shape;693;p26">
              <a:extLst>
                <a:ext uri="{FF2B5EF4-FFF2-40B4-BE49-F238E27FC236}">
                  <a16:creationId xmlns:a16="http://schemas.microsoft.com/office/drawing/2014/main" id="{A69F0503-256B-0E8B-CE05-0B964169C2D8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694;p26">
              <a:extLst>
                <a:ext uri="{FF2B5EF4-FFF2-40B4-BE49-F238E27FC236}">
                  <a16:creationId xmlns:a16="http://schemas.microsoft.com/office/drawing/2014/main" id="{B68CAA52-D43C-1488-2519-6F427FC05738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690;p26">
            <a:extLst>
              <a:ext uri="{FF2B5EF4-FFF2-40B4-BE49-F238E27FC236}">
                <a16:creationId xmlns:a16="http://schemas.microsoft.com/office/drawing/2014/main" id="{489C4E63-379E-BBCB-02E0-287F733E09E8}"/>
              </a:ext>
            </a:extLst>
          </p:cNvPr>
          <p:cNvSpPr txBox="1">
            <a:spLocks/>
          </p:cNvSpPr>
          <p:nvPr/>
        </p:nvSpPr>
        <p:spPr>
          <a:xfrm>
            <a:off x="1070125" y="1908116"/>
            <a:ext cx="4771382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Darknet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을 기반으로 하는 </a:t>
            </a: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Detection model</a:t>
            </a:r>
            <a:endParaRPr lang="en-US"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buFont typeface="Cabin"/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sp>
        <p:nvSpPr>
          <p:cNvPr id="37" name="Google Shape;688;p26">
            <a:extLst>
              <a:ext uri="{FF2B5EF4-FFF2-40B4-BE49-F238E27FC236}">
                <a16:creationId xmlns:a16="http://schemas.microsoft.com/office/drawing/2014/main" id="{98391E6A-9686-BCAF-4C1F-F34F3F2066A3}"/>
              </a:ext>
            </a:extLst>
          </p:cNvPr>
          <p:cNvSpPr txBox="1">
            <a:spLocks/>
          </p:cNvSpPr>
          <p:nvPr/>
        </p:nvSpPr>
        <p:spPr>
          <a:xfrm>
            <a:off x="1298529" y="3180622"/>
            <a:ext cx="250999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 b="0" i="0" u="none" strike="noStrike" cap="non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600" dirty="0"/>
              <a:t>One-Stage </a:t>
            </a:r>
          </a:p>
          <a:p>
            <a:r>
              <a:rPr lang="en-US" sz="1600" dirty="0"/>
              <a:t>Detector</a:t>
            </a:r>
          </a:p>
        </p:txBody>
      </p:sp>
      <p:sp>
        <p:nvSpPr>
          <p:cNvPr id="38" name="Google Shape;718;p28">
            <a:extLst>
              <a:ext uri="{FF2B5EF4-FFF2-40B4-BE49-F238E27FC236}">
                <a16:creationId xmlns:a16="http://schemas.microsoft.com/office/drawing/2014/main" id="{16B8AAE2-02FF-B617-077E-228D8E19C08E}"/>
              </a:ext>
            </a:extLst>
          </p:cNvPr>
          <p:cNvSpPr txBox="1">
            <a:spLocks/>
          </p:cNvSpPr>
          <p:nvPr/>
        </p:nvSpPr>
        <p:spPr>
          <a:xfrm>
            <a:off x="1298529" y="3722864"/>
            <a:ext cx="2907600" cy="650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Cabin" pitchFamily="2" charset="0"/>
              </a:rPr>
              <a:t>1 stage pipeline</a:t>
            </a:r>
          </a:p>
          <a:p>
            <a:pPr marL="17145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Cabin" pitchFamily="2" charset="0"/>
              </a:rPr>
              <a:t>YOLO, </a:t>
            </a:r>
            <a:r>
              <a:rPr lang="en-US" sz="1200" dirty="0" err="1">
                <a:latin typeface="Cabin" pitchFamily="2" charset="0"/>
              </a:rPr>
              <a:t>RetinaNet</a:t>
            </a:r>
            <a:r>
              <a:rPr lang="en-US" sz="1200" dirty="0">
                <a:latin typeface="Cabin" pitchFamily="2" charset="0"/>
              </a:rPr>
              <a:t>, …</a:t>
            </a:r>
          </a:p>
        </p:txBody>
      </p:sp>
      <p:grpSp>
        <p:nvGrpSpPr>
          <p:cNvPr id="39" name="Google Shape;724;p28">
            <a:extLst>
              <a:ext uri="{FF2B5EF4-FFF2-40B4-BE49-F238E27FC236}">
                <a16:creationId xmlns:a16="http://schemas.microsoft.com/office/drawing/2014/main" id="{67D6751F-7783-7EFC-ABA0-3936883D5016}"/>
              </a:ext>
            </a:extLst>
          </p:cNvPr>
          <p:cNvGrpSpPr/>
          <p:nvPr/>
        </p:nvGrpSpPr>
        <p:grpSpPr>
          <a:xfrm>
            <a:off x="720552" y="2445792"/>
            <a:ext cx="234160" cy="234160"/>
            <a:chOff x="209945" y="1501725"/>
            <a:chExt cx="2838300" cy="2838300"/>
          </a:xfrm>
        </p:grpSpPr>
        <p:sp>
          <p:nvSpPr>
            <p:cNvPr id="40" name="Google Shape;725;p28">
              <a:extLst>
                <a:ext uri="{FF2B5EF4-FFF2-40B4-BE49-F238E27FC236}">
                  <a16:creationId xmlns:a16="http://schemas.microsoft.com/office/drawing/2014/main" id="{D435C0D8-02EC-C314-4CB8-206ACF82380E}"/>
                </a:ext>
              </a:extLst>
            </p:cNvPr>
            <p:cNvSpPr/>
            <p:nvPr/>
          </p:nvSpPr>
          <p:spPr>
            <a:xfrm rot="2700000">
              <a:off x="1107030" y="1445478"/>
              <a:ext cx="1044538" cy="2950757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26;p28">
              <a:extLst>
                <a:ext uri="{FF2B5EF4-FFF2-40B4-BE49-F238E27FC236}">
                  <a16:creationId xmlns:a16="http://schemas.microsoft.com/office/drawing/2014/main" id="{6A3FD1B9-D01D-AE06-B8B4-3824437C3809}"/>
                </a:ext>
              </a:extLst>
            </p:cNvPr>
            <p:cNvSpPr/>
            <p:nvPr/>
          </p:nvSpPr>
          <p:spPr>
            <a:xfrm rot="2700000">
              <a:off x="158808" y="2384181"/>
              <a:ext cx="2940574" cy="1073388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" name="Google Shape;688;p26">
            <a:extLst>
              <a:ext uri="{FF2B5EF4-FFF2-40B4-BE49-F238E27FC236}">
                <a16:creationId xmlns:a16="http://schemas.microsoft.com/office/drawing/2014/main" id="{FE867485-5AC2-78CE-2E5C-01F67CD5BE70}"/>
              </a:ext>
            </a:extLst>
          </p:cNvPr>
          <p:cNvSpPr txBox="1">
            <a:spLocks/>
          </p:cNvSpPr>
          <p:nvPr/>
        </p:nvSpPr>
        <p:spPr>
          <a:xfrm>
            <a:off x="3383835" y="3252994"/>
            <a:ext cx="134796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ays One"/>
              <a:buNone/>
              <a:defRPr sz="3500" b="0" i="0" u="none" strike="noStrike" cap="none">
                <a:solidFill>
                  <a:schemeClr val="dk1"/>
                </a:solidFill>
                <a:latin typeface="Days One"/>
                <a:ea typeface="Days One"/>
                <a:cs typeface="Days One"/>
                <a:sym typeface="Days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Multi-Stage </a:t>
            </a: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Detector</a:t>
            </a:r>
          </a:p>
        </p:txBody>
      </p:sp>
      <p:sp>
        <p:nvSpPr>
          <p:cNvPr id="45" name="Google Shape;718;p28">
            <a:extLst>
              <a:ext uri="{FF2B5EF4-FFF2-40B4-BE49-F238E27FC236}">
                <a16:creationId xmlns:a16="http://schemas.microsoft.com/office/drawing/2014/main" id="{6FE1B717-5A92-C437-26B8-C38D5C6D7FCB}"/>
              </a:ext>
            </a:extLst>
          </p:cNvPr>
          <p:cNvSpPr txBox="1">
            <a:spLocks/>
          </p:cNvSpPr>
          <p:nvPr/>
        </p:nvSpPr>
        <p:spPr>
          <a:xfrm>
            <a:off x="3383835" y="3717342"/>
            <a:ext cx="3247950" cy="6501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Cabin" pitchFamily="2" charset="0"/>
              </a:rPr>
              <a:t>2 stage pipeline</a:t>
            </a:r>
          </a:p>
          <a:p>
            <a:pPr marL="17145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Cabin" pitchFamily="2" charset="0"/>
              </a:rPr>
              <a:t>RCNN, Faster RCNN, …</a:t>
            </a:r>
          </a:p>
        </p:txBody>
      </p:sp>
      <p:sp>
        <p:nvSpPr>
          <p:cNvPr id="47" name="Google Shape;690;p26">
            <a:extLst>
              <a:ext uri="{FF2B5EF4-FFF2-40B4-BE49-F238E27FC236}">
                <a16:creationId xmlns:a16="http://schemas.microsoft.com/office/drawing/2014/main" id="{8B84B2EA-0585-DF9B-6D33-00370F213C98}"/>
              </a:ext>
            </a:extLst>
          </p:cNvPr>
          <p:cNvSpPr txBox="1">
            <a:spLocks/>
          </p:cNvSpPr>
          <p:nvPr/>
        </p:nvSpPr>
        <p:spPr>
          <a:xfrm>
            <a:off x="1070124" y="2341661"/>
            <a:ext cx="6378241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●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○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Cabin"/>
              <a:buChar char="■"/>
              <a:defRPr sz="1100" b="0" i="0" u="none" strike="noStrike" cap="none">
                <a:solidFill>
                  <a:srgbClr val="434343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pPr marL="0" indent="0">
              <a:buFont typeface="Cabin"/>
              <a:buNone/>
            </a:pP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One-stage detection 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기법 사용</a:t>
            </a:r>
            <a:r>
              <a:rPr lang="en-US" altLang="ko-KR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,</a:t>
            </a: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  <a:endParaRPr lang="en-US" altLang="ko-KR" sz="1400" dirty="0">
              <a:solidFill>
                <a:schemeClr val="dk1"/>
              </a:solidFill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indent="0">
              <a:buFont typeface="Cabin"/>
              <a:buNone/>
            </a:pPr>
            <a:r>
              <a:rPr lang="ko-KR" alt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실시간 객체 탐지가 가능</a:t>
            </a:r>
            <a:r>
              <a:rPr lang="en-US" sz="1400" dirty="0">
                <a:solidFill>
                  <a:schemeClr val="dk1"/>
                </a:solidFill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 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82721D86-B183-F39A-C720-FAB56FDAA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480" y="1456746"/>
            <a:ext cx="2895582" cy="1683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22435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Business Basic Template by Slidesgo">
  <a:themeElements>
    <a:clrScheme name="Simple Light">
      <a:dk1>
        <a:srgbClr val="000000"/>
      </a:dk1>
      <a:lt1>
        <a:srgbClr val="FFFFFF"/>
      </a:lt1>
      <a:dk2>
        <a:srgbClr val="F0EDE5"/>
      </a:dk2>
      <a:lt2>
        <a:srgbClr val="25C593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2246</Words>
  <Application>Microsoft Macintosh PowerPoint</Application>
  <PresentationFormat>화면 슬라이드 쇼(16:9)</PresentationFormat>
  <Paragraphs>304</Paragraphs>
  <Slides>22</Slides>
  <Notes>22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5" baseType="lpstr">
      <vt:lpstr>Apple SD Gothic Neo Medium</vt:lpstr>
      <vt:lpstr>나눔스퀘어_ac Bold</vt:lpstr>
      <vt:lpstr>Malgun Gothic</vt:lpstr>
      <vt:lpstr>-apple-system</vt:lpstr>
      <vt:lpstr>나눔스퀘어_ac</vt:lpstr>
      <vt:lpstr>Days One</vt:lpstr>
      <vt:lpstr>BM HANNA Pro OTF</vt:lpstr>
      <vt:lpstr>Wingdings</vt:lpstr>
      <vt:lpstr>Cabin</vt:lpstr>
      <vt:lpstr>Arial</vt:lpstr>
      <vt:lpstr>Bebas Neue</vt:lpstr>
      <vt:lpstr>NanumGothic</vt:lpstr>
      <vt:lpstr>Modern Business Basic Template by Slidesgo</vt:lpstr>
      <vt:lpstr>병변 검출 AI 경진대회</vt:lpstr>
      <vt:lpstr>01</vt:lpstr>
      <vt:lpstr>01</vt:lpstr>
      <vt:lpstr>Few-Shot Learning</vt:lpstr>
      <vt:lpstr>Few-Shot Learning</vt:lpstr>
      <vt:lpstr>Learning Methods</vt:lpstr>
      <vt:lpstr>FsDet – Two Stage Fine Tuning Approach</vt:lpstr>
      <vt:lpstr>02</vt:lpstr>
      <vt:lpstr>YOLO</vt:lpstr>
      <vt:lpstr>YOLO</vt:lpstr>
      <vt:lpstr>YOLOv5</vt:lpstr>
      <vt:lpstr>YOLOv5 – small/large</vt:lpstr>
      <vt:lpstr>Training</vt:lpstr>
      <vt:lpstr>03</vt:lpstr>
      <vt:lpstr>Weighted Boxes Fusion</vt:lpstr>
      <vt:lpstr>WBF Input &amp; Output</vt:lpstr>
      <vt:lpstr>WBF Algorithm</vt:lpstr>
      <vt:lpstr>So we are…..</vt:lpstr>
      <vt:lpstr>04</vt:lpstr>
      <vt:lpstr>Dacon Leaderboard</vt:lpstr>
      <vt:lpstr>Inference Result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Business Basic Template</dc:title>
  <cp:lastModifiedBy>천원준[ 학부재학 / 바이오의공학부 ]</cp:lastModifiedBy>
  <cp:revision>38</cp:revision>
  <dcterms:modified xsi:type="dcterms:W3CDTF">2023-02-27T09:40:19Z</dcterms:modified>
</cp:coreProperties>
</file>